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Lst>
  <p:notesMasterIdLst>
    <p:notesMasterId r:id="rId54"/>
  </p:notesMasterIdLst>
  <p:handoutMasterIdLst>
    <p:handoutMasterId r:id="rId55"/>
  </p:handoutMasterIdLst>
  <p:sldIdLst>
    <p:sldId id="256" r:id="rId7"/>
    <p:sldId id="260" r:id="rId8"/>
    <p:sldId id="261" r:id="rId9"/>
    <p:sldId id="268" r:id="rId10"/>
    <p:sldId id="272" r:id="rId11"/>
    <p:sldId id="259" r:id="rId12"/>
    <p:sldId id="275" r:id="rId13"/>
    <p:sldId id="280" r:id="rId14"/>
    <p:sldId id="279" r:id="rId15"/>
    <p:sldId id="311" r:id="rId16"/>
    <p:sldId id="263" r:id="rId17"/>
    <p:sldId id="281" r:id="rId18"/>
    <p:sldId id="282" r:id="rId19"/>
    <p:sldId id="277" r:id="rId20"/>
    <p:sldId id="304" r:id="rId21"/>
    <p:sldId id="306" r:id="rId22"/>
    <p:sldId id="305" r:id="rId23"/>
    <p:sldId id="276" r:id="rId24"/>
    <p:sldId id="289" r:id="rId25"/>
    <p:sldId id="278" r:id="rId26"/>
    <p:sldId id="283" r:id="rId27"/>
    <p:sldId id="284" r:id="rId28"/>
    <p:sldId id="285" r:id="rId29"/>
    <p:sldId id="286" r:id="rId30"/>
    <p:sldId id="287" r:id="rId31"/>
    <p:sldId id="288" r:id="rId32"/>
    <p:sldId id="290" r:id="rId33"/>
    <p:sldId id="291" r:id="rId34"/>
    <p:sldId id="269" r:id="rId35"/>
    <p:sldId id="292" r:id="rId36"/>
    <p:sldId id="293" r:id="rId37"/>
    <p:sldId id="295" r:id="rId38"/>
    <p:sldId id="297" r:id="rId39"/>
    <p:sldId id="294" r:id="rId40"/>
    <p:sldId id="296" r:id="rId41"/>
    <p:sldId id="298" r:id="rId42"/>
    <p:sldId id="300" r:id="rId43"/>
    <p:sldId id="299" r:id="rId44"/>
    <p:sldId id="301" r:id="rId45"/>
    <p:sldId id="302" r:id="rId46"/>
    <p:sldId id="303" r:id="rId47"/>
    <p:sldId id="309" r:id="rId48"/>
    <p:sldId id="310" r:id="rId49"/>
    <p:sldId id="307" r:id="rId50"/>
    <p:sldId id="308" r:id="rId51"/>
    <p:sldId id="274" r:id="rId52"/>
    <p:sldId id="267" r:id="rId5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Author" initials="A" lastIdx="2" clrIdx="4"/>
  <p:cmAuthor id="5" name="Javier Suárez Ruiz" initials="JSR" lastIdx="1" clrIdx="5">
    <p:extLst>
      <p:ext uri="{19B8F6BF-5375-455C-9EA6-DF929625EA0E}">
        <p15:presenceInfo xmlns:p15="http://schemas.microsoft.com/office/powerpoint/2012/main" userId="d81365b2f51a81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217A"/>
    <a:srgbClr val="0A79D2"/>
    <a:srgbClr val="404040"/>
    <a:srgbClr val="EAEAEA"/>
    <a:srgbClr val="00188F"/>
    <a:srgbClr val="00176B"/>
    <a:srgbClr val="E3008C"/>
    <a:srgbClr val="FFB900"/>
    <a:srgbClr val="107C1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68" autoAdjust="0"/>
    <p:restoredTop sz="95455" autoAdjust="0"/>
  </p:normalViewPr>
  <p:slideViewPr>
    <p:cSldViewPr>
      <p:cViewPr varScale="1">
        <p:scale>
          <a:sx n="85" d="100"/>
          <a:sy n="85" d="100"/>
        </p:scale>
        <p:origin x="30" y="54"/>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2" d="100"/>
          <a:sy n="82" d="100"/>
        </p:scale>
        <p:origin x="315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5" dt="2016-01-31T20:00:53.957" idx="1">
    <p:pos x="10" y="10"/>
    <p:text>Configuration of the Agent Mac Server:
    Mac OS X Yosemite (10.10.5)
    Core i5 CPU or better
    16GB RAM
    Enterprise/Pro SSD Hard Drive
    No monthly build limit
    No build size limit
Available Tools:
    Xcode 6.4 and 7.2
    Xamarin
    cordova
    cocoapods
    ionic
    appcelerator
    titanium
    ios-sim
    gulp
    grunt
    jake
    xctool
    cmake</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5" dt="2016-01-31T20:00:53.957" idx="1">
    <p:pos x="10" y="10"/>
    <p:text>Configuration of the Agent Mac Server:
    Mac OS X Yosemite (10.10.5)
    Core i5 CPU or better
    16GB RAM
    Enterprise/Pro SSD Hard Drive
    No monthly build limit
    No build size limit
Available Tools:
    Xcode 6.4 and 7.2
    Xamarin
    cordova
    cocoapods
    ionic
    appcelerator
    titanium
    ios-sim
    gulp
    grunt
    jake
    xctool
    cmake</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5" dt="2016-01-31T20:00:53.957" idx="1">
    <p:pos x="10" y="10"/>
    <p:text>Configuration of the Agent Mac Server:
    Mac OS X Yosemite (10.10.5)
    Core i5 CPU or better
    16GB RAM
    Enterprise/Pro SSD Hard Drive
    No monthly build limit
    No build size limit
Available Tools:
    Xcode 6.4 and 7.2
    Xamarin
    cordova
    cocoapods
    ionic
    appcelerator
    titanium
    ios-sim
    gulp
    grunt
    jake
    xctool
    cmake</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5" dt="2016-01-31T20:00:53.957" idx="1">
    <p:pos x="10" y="10"/>
    <p:text>Configuration of the Agent Mac Server:
    Mac OS X Yosemite (10.10.5)
    Core i5 CPU or better
    16GB RAM
    Enterprise/Pro SSD Hard Drive
    No monthly build limit
    No build size limit
Available Tools:
    Xcode 6.4 and 7.2
    Xamarin
    cordova
    cocoapods
    ionic
    appcelerator
    titanium
    ios-sim
    gulp
    grunt
    jake
    xctool
    cmake</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2/23/2016 7:05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2/23/2016 7:05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2/23/2016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791301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26</a:t>
            </a:fld>
            <a:endParaRPr lang="en-US"/>
          </a:p>
        </p:txBody>
      </p:sp>
    </p:spTree>
    <p:extLst>
      <p:ext uri="{BB962C8B-B14F-4D97-AF65-F5344CB8AC3E}">
        <p14:creationId xmlns:p14="http://schemas.microsoft.com/office/powerpoint/2010/main" val="331657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8</a:t>
            </a:fld>
            <a:endParaRPr lang="en-US"/>
          </a:p>
        </p:txBody>
      </p:sp>
    </p:spTree>
    <p:extLst>
      <p:ext uri="{BB962C8B-B14F-4D97-AF65-F5344CB8AC3E}">
        <p14:creationId xmlns:p14="http://schemas.microsoft.com/office/powerpoint/2010/main" val="3586103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9</a:t>
            </a:fld>
            <a:endParaRPr lang="en-US"/>
          </a:p>
        </p:txBody>
      </p:sp>
    </p:spTree>
    <p:extLst>
      <p:ext uri="{BB962C8B-B14F-4D97-AF65-F5344CB8AC3E}">
        <p14:creationId xmlns:p14="http://schemas.microsoft.com/office/powerpoint/2010/main" val="3019484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10</a:t>
            </a:fld>
            <a:endParaRPr lang="en-US"/>
          </a:p>
        </p:txBody>
      </p:sp>
    </p:spTree>
    <p:extLst>
      <p:ext uri="{BB962C8B-B14F-4D97-AF65-F5344CB8AC3E}">
        <p14:creationId xmlns:p14="http://schemas.microsoft.com/office/powerpoint/2010/main" val="1427223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12</a:t>
            </a:fld>
            <a:endParaRPr lang="en-US"/>
          </a:p>
        </p:txBody>
      </p:sp>
    </p:spTree>
    <p:extLst>
      <p:ext uri="{BB962C8B-B14F-4D97-AF65-F5344CB8AC3E}">
        <p14:creationId xmlns:p14="http://schemas.microsoft.com/office/powerpoint/2010/main" val="3840133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22</a:t>
            </a:fld>
            <a:endParaRPr lang="en-US"/>
          </a:p>
        </p:txBody>
      </p:sp>
    </p:spTree>
    <p:extLst>
      <p:ext uri="{BB962C8B-B14F-4D97-AF65-F5344CB8AC3E}">
        <p14:creationId xmlns:p14="http://schemas.microsoft.com/office/powerpoint/2010/main" val="4025833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23</a:t>
            </a:fld>
            <a:endParaRPr lang="en-US"/>
          </a:p>
        </p:txBody>
      </p:sp>
    </p:spTree>
    <p:extLst>
      <p:ext uri="{BB962C8B-B14F-4D97-AF65-F5344CB8AC3E}">
        <p14:creationId xmlns:p14="http://schemas.microsoft.com/office/powerpoint/2010/main" val="1983686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24</a:t>
            </a:fld>
            <a:endParaRPr lang="en-US"/>
          </a:p>
        </p:txBody>
      </p:sp>
    </p:spTree>
    <p:extLst>
      <p:ext uri="{BB962C8B-B14F-4D97-AF65-F5344CB8AC3E}">
        <p14:creationId xmlns:p14="http://schemas.microsoft.com/office/powerpoint/2010/main" val="1119186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25</a:t>
            </a:fld>
            <a:endParaRPr lang="en-US"/>
          </a:p>
        </p:txBody>
      </p:sp>
    </p:spTree>
    <p:extLst>
      <p:ext uri="{BB962C8B-B14F-4D97-AF65-F5344CB8AC3E}">
        <p14:creationId xmlns:p14="http://schemas.microsoft.com/office/powerpoint/2010/main" val="34628156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customXml" Target="../../customXml/item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customXml" Target="../../customXml/item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bg>
      <p:bgPr>
        <a:solidFill>
          <a:srgbClr val="67217A"/>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25335"/>
            <a:ext cx="2647551" cy="1186652"/>
          </a:xfrm>
          <a:prstGeom prst="rect">
            <a:avLst/>
          </a:prstGeom>
        </p:spPr>
      </p:pic>
      <p:sp>
        <p:nvSpPr>
          <p:cNvPr id="14" name="Rectangle 13"/>
          <p:cNvSpPr/>
          <p:nvPr userDrawn="1"/>
        </p:nvSpPr>
        <p:spPr>
          <a:xfrm>
            <a:off x="8827892" y="6157051"/>
            <a:ext cx="3031664" cy="523220"/>
          </a:xfrm>
          <a:prstGeom prst="rect">
            <a:avLst/>
          </a:prstGeom>
        </p:spPr>
        <p:txBody>
          <a:bodyPr wrap="none">
            <a:spAutoFit/>
          </a:bodyPr>
          <a:lstStyle/>
          <a:p>
            <a:pPr algn="r"/>
            <a:r>
              <a:rPr lang="es-ES" sz="2800" b="1" dirty="0" smtClean="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
        <p:nvSpPr>
          <p:cNvPr id="8" name="Rectangle 7"/>
          <p:cNvSpPr>
            <a:spLocks noChangeArrowheads="1"/>
          </p:cNvSpPr>
          <p:nvPr/>
        </p:nvSpPr>
        <p:spPr bwMode="auto">
          <a:xfrm>
            <a:off x="1" y="2842980"/>
            <a:ext cx="1243647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ES" sz="6600" i="0" u="none" strike="noStrike" cap="none" normalizeH="0" baseline="0" dirty="0" err="1" smtClean="0">
                <a:ln>
                  <a:noFill/>
                </a:ln>
                <a:solidFill>
                  <a:srgbClr val="FFFFFF"/>
                </a:solidFill>
                <a:effectLst/>
                <a:latin typeface="Segoe UI Light" panose="020B0502040204020203" pitchFamily="34" charset="0"/>
                <a:cs typeface="Segoe UI Light" panose="020B0502040204020203" pitchFamily="34" charset="0"/>
              </a:rPr>
              <a:t>dotNet</a:t>
            </a:r>
            <a:r>
              <a:rPr kumimoji="0" lang="es-ES" altLang="es-ES" sz="6600" i="0" u="none" strike="noStrike" cap="none" normalizeH="0" baseline="0" dirty="0" smtClean="0">
                <a:ln>
                  <a:noFill/>
                </a:ln>
                <a:solidFill>
                  <a:srgbClr val="FFFFFF"/>
                </a:solidFill>
                <a:effectLst/>
                <a:latin typeface="Segoe UI Light" panose="020B0502040204020203" pitchFamily="34" charset="0"/>
                <a:cs typeface="Segoe UI Light" panose="020B0502040204020203" pitchFamily="34" charset="0"/>
              </a:rPr>
              <a:t> Spain Conference 2016</a:t>
            </a:r>
            <a:endParaRPr kumimoji="0" lang="es-ES" altLang="es-ES" sz="3600" i="0" u="none" strike="noStrike" cap="none" normalizeH="0" baseline="0" dirty="0" smtClean="0">
              <a:ln>
                <a:noFill/>
              </a:ln>
              <a:solidFill>
                <a:schemeClr val="tx1"/>
              </a:solidFill>
              <a:effectLst/>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blue)">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9" y="1212850"/>
            <a:ext cx="11887200" cy="2092881"/>
          </a:xfrm>
        </p:spPr>
        <p:txBody>
          <a:bodyPr>
            <a:spAutoFit/>
          </a:bodyPr>
          <a:lstStyle>
            <a:lvl1pPr marL="0" indent="0">
              <a:buNone/>
              <a:defRPr baseline="0">
                <a:solidFill>
                  <a:schemeClr val="bg1"/>
                </a:solidFill>
              </a:defRPr>
            </a:lvl1pPr>
            <a:lvl2pPr marL="342834" indent="0">
              <a:buNone/>
              <a:defRPr>
                <a:solidFill>
                  <a:schemeClr val="bg1"/>
                </a:solidFill>
              </a:defRPr>
            </a:lvl2pPr>
            <a:lvl3pPr marL="571390" indent="0">
              <a:buNone/>
              <a:defRPr>
                <a:solidFill>
                  <a:schemeClr val="bg1"/>
                </a:solidFill>
              </a:defRPr>
            </a:lvl3pPr>
            <a:lvl4pPr marL="799946" indent="0">
              <a:buNone/>
              <a:defRPr>
                <a:solidFill>
                  <a:schemeClr val="bg1"/>
                </a:solidFill>
              </a:defRPr>
            </a:lvl4pPr>
            <a:lvl5pPr marL="1028503" indent="0">
              <a:buNone/>
              <a:defRPr>
                <a:solidFill>
                  <a:schemeClr val="bg1"/>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b="0">
                <a:solidFill>
                  <a:schemeClr val="bg1"/>
                </a:solidFill>
              </a:defRPr>
            </a:lvl1pPr>
          </a:lstStyle>
          <a:p>
            <a:r>
              <a:rPr lang="en-US" dirty="0" smtClean="0"/>
              <a:t>Section1</a:t>
            </a:r>
            <a:endParaRPr lang="en-US" dirty="0"/>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364825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9" y="1212850"/>
            <a:ext cx="11887200" cy="2160591"/>
          </a:xfrm>
        </p:spPr>
        <p:txBody>
          <a:bodyPr>
            <a:spAutoFit/>
          </a:bodyPr>
          <a:lstStyle>
            <a:lvl1pPr marL="0" indent="0">
              <a:buNone/>
              <a:defRPr baseline="0">
                <a:solidFill>
                  <a:srgbClr val="67217A"/>
                </a:solidFill>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Section1</a:t>
            </a:r>
            <a:endParaRPr lang="en-US" dirty="0"/>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572706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42" rtl="0" eaLnBrk="1" latinLnBrk="0" hangingPunct="1">
              <a:lnSpc>
                <a:spcPct val="90000"/>
              </a:lnSpc>
              <a:spcBef>
                <a:spcPct val="0"/>
              </a:spcBef>
              <a:buNone/>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77005" y="1363662"/>
            <a:ext cx="5486399"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677804" y="1363662"/>
            <a:ext cx="5486399"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308344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First level</a:t>
            </a:r>
          </a:p>
          <a:p>
            <a:pPr marL="0" lvl="1" indent="0" algn="l" defTabSz="914166" rtl="0" eaLnBrk="1" latinLnBrk="0" hangingPunct="1">
              <a:spcBef>
                <a:spcPct val="20000"/>
              </a:spcBef>
              <a:spcAft>
                <a:spcPts val="816"/>
              </a:spcAft>
              <a:buFont typeface="Arial" pitchFamily="34" charset="0"/>
              <a:buNone/>
            </a:pPr>
            <a:r>
              <a:rPr lang="en-US" dirty="0" smtClean="0"/>
              <a:t>Second level</a:t>
            </a:r>
          </a:p>
          <a:p>
            <a:pPr marL="0" lvl="2" indent="0" algn="l" defTabSz="914166" rtl="0" eaLnBrk="1" latinLnBrk="0" hangingPunct="1">
              <a:spcBef>
                <a:spcPct val="20000"/>
              </a:spcBef>
              <a:spcAft>
                <a:spcPts val="816"/>
              </a:spcAft>
              <a:buFont typeface="Arial" pitchFamily="34" charset="0"/>
              <a:buNone/>
            </a:pPr>
            <a:r>
              <a:rPr lang="en-US" dirty="0" smtClean="0"/>
              <a:t>Third level</a:t>
            </a:r>
          </a:p>
        </p:txBody>
      </p:sp>
      <p:sp>
        <p:nvSpPr>
          <p:cNvPr id="6" name="Title 5"/>
          <p:cNvSpPr>
            <a:spLocks noGrp="1"/>
          </p:cNvSpPr>
          <p:nvPr>
            <p:ph type="title" hasCustomPrompt="1"/>
          </p:nvPr>
        </p:nvSpPr>
        <p:spPr/>
        <p:txBody>
          <a:bodyPr/>
          <a:lstStyle>
            <a:lvl1pPr>
              <a:defRPr b="0"/>
            </a:lvl1pPr>
          </a:lstStyle>
          <a:p>
            <a:r>
              <a:rPr lang="en-US" dirty="0" smtClean="0"/>
              <a:t>Code section</a:t>
            </a:r>
            <a:endParaRPr lang="en-US" dirty="0"/>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979368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rgbClr val="67217A"/>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3" hasCustomPrompt="1"/>
          </p:nvPr>
        </p:nvSpPr>
        <p:spPr>
          <a:xfrm>
            <a:off x="7558164" y="4928841"/>
            <a:ext cx="4501997"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smtClean="0"/>
              <a:t>Evaluation URL</a:t>
            </a:r>
          </a:p>
        </p:txBody>
      </p:sp>
      <p:sp>
        <p:nvSpPr>
          <p:cNvPr id="5" name="Picture Placeholder 3"/>
          <p:cNvSpPr>
            <a:spLocks noGrp="1"/>
          </p:cNvSpPr>
          <p:nvPr>
            <p:ph type="pic" sz="quarter" idx="14" hasCustomPrompt="1"/>
          </p:nvPr>
        </p:nvSpPr>
        <p:spPr>
          <a:xfrm>
            <a:off x="8047036" y="1236304"/>
            <a:ext cx="3524251" cy="3524250"/>
          </a:xfrm>
        </p:spPr>
        <p:txBody>
          <a:bodyPr/>
          <a:lstStyle>
            <a:lvl1pPr marL="0" indent="0">
              <a:buNone/>
              <a:defRPr baseline="0">
                <a:solidFill>
                  <a:schemeClr val="bg1"/>
                </a:solidFill>
              </a:defRPr>
            </a:lvl1pPr>
          </a:lstStyle>
          <a:p>
            <a:r>
              <a:rPr lang="es-ES" dirty="0" smtClean="0"/>
              <a:t>QR </a:t>
            </a:r>
            <a:r>
              <a:rPr lang="es-ES" dirty="0" err="1" smtClean="0"/>
              <a:t>Code</a:t>
            </a:r>
            <a:endParaRPr lang="es-ES" dirty="0"/>
          </a:p>
        </p:txBody>
      </p:sp>
      <p:sp>
        <p:nvSpPr>
          <p:cNvPr id="6" name="Title 1"/>
          <p:cNvSpPr txBox="1">
            <a:spLocks/>
          </p:cNvSpPr>
          <p:nvPr userDrawn="1"/>
        </p:nvSpPr>
        <p:spPr>
          <a:xfrm>
            <a:off x="274700" y="2142840"/>
            <a:ext cx="7010335"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smtClean="0"/>
              <a:t>Q&amp;A</a:t>
            </a:r>
            <a:endParaRPr lang="es-ES" sz="5400" dirty="0"/>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smtClean="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99311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s">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702" y="3981818"/>
            <a:ext cx="7010335"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smtClean="0"/>
              <a:t>Speaker Name</a:t>
            </a:r>
          </a:p>
          <a:p>
            <a:pPr lvl="0"/>
            <a:r>
              <a:rPr lang="en-US" dirty="0" smtClean="0"/>
              <a:t>Role</a:t>
            </a:r>
          </a:p>
          <a:p>
            <a:pPr lvl="0"/>
            <a:r>
              <a:rPr lang="en-US" dirty="0" smtClean="0"/>
              <a:t>Contact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25335"/>
            <a:ext cx="2647551" cy="1186652"/>
          </a:xfrm>
          <a:prstGeom prst="rect">
            <a:avLst/>
          </a:prstGeom>
        </p:spPr>
      </p:pic>
      <p:sp>
        <p:nvSpPr>
          <p:cNvPr id="11" name="Text Placeholder 4"/>
          <p:cNvSpPr>
            <a:spLocks noGrp="1"/>
          </p:cNvSpPr>
          <p:nvPr>
            <p:ph type="body" sz="quarter" idx="13" hasCustomPrompt="1"/>
          </p:nvPr>
        </p:nvSpPr>
        <p:spPr>
          <a:xfrm>
            <a:off x="7558164" y="4928841"/>
            <a:ext cx="4501997"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smtClean="0"/>
              <a:t>Evaluation URL</a:t>
            </a:r>
          </a:p>
        </p:txBody>
      </p:sp>
      <p:sp>
        <p:nvSpPr>
          <p:cNvPr id="13" name="Title 1"/>
          <p:cNvSpPr txBox="1">
            <a:spLocks/>
          </p:cNvSpPr>
          <p:nvPr userDrawn="1"/>
        </p:nvSpPr>
        <p:spPr>
          <a:xfrm>
            <a:off x="274701" y="2998429"/>
            <a:ext cx="7010335" cy="983389"/>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s-ES" sz="2800" dirty="0" smtClean="0"/>
              <a:t>No olvides realizar la encuesta</a:t>
            </a:r>
            <a:endParaRPr lang="es-ES" sz="2800" dirty="0"/>
          </a:p>
        </p:txBody>
      </p:sp>
      <p:sp>
        <p:nvSpPr>
          <p:cNvPr id="4" name="Picture Placeholder 3"/>
          <p:cNvSpPr>
            <a:spLocks noGrp="1"/>
          </p:cNvSpPr>
          <p:nvPr>
            <p:ph type="pic" sz="quarter" idx="14" hasCustomPrompt="1"/>
          </p:nvPr>
        </p:nvSpPr>
        <p:spPr>
          <a:xfrm>
            <a:off x="8047036" y="1236304"/>
            <a:ext cx="3524251" cy="3524250"/>
          </a:xfrm>
        </p:spPr>
        <p:txBody>
          <a:bodyPr/>
          <a:lstStyle>
            <a:lvl1pPr marL="0" indent="0">
              <a:buNone/>
              <a:defRPr baseline="0">
                <a:solidFill>
                  <a:schemeClr val="bg1"/>
                </a:solidFill>
              </a:defRPr>
            </a:lvl1pPr>
          </a:lstStyle>
          <a:p>
            <a:r>
              <a:rPr lang="es-ES" dirty="0" smtClean="0"/>
              <a:t>QR </a:t>
            </a:r>
            <a:r>
              <a:rPr lang="es-ES" dirty="0" err="1" smtClean="0"/>
              <a:t>Code</a:t>
            </a:r>
            <a:endParaRPr lang="es-ES" dirty="0"/>
          </a:p>
        </p:txBody>
      </p:sp>
      <p:sp>
        <p:nvSpPr>
          <p:cNvPr id="12" name="Title 1"/>
          <p:cNvSpPr txBox="1">
            <a:spLocks/>
          </p:cNvSpPr>
          <p:nvPr userDrawn="1"/>
        </p:nvSpPr>
        <p:spPr>
          <a:xfrm>
            <a:off x="274700" y="2142840"/>
            <a:ext cx="7010335"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smtClean="0"/>
              <a:t>¡Gracias!</a:t>
            </a:r>
            <a:endParaRPr lang="es-ES" sz="5400" dirty="0"/>
          </a:p>
        </p:txBody>
      </p:sp>
      <p:sp>
        <p:nvSpPr>
          <p:cNvPr id="9" name="Rectangle 8"/>
          <p:cNvSpPr/>
          <p:nvPr userDrawn="1"/>
        </p:nvSpPr>
        <p:spPr>
          <a:xfrm>
            <a:off x="8827892" y="6157051"/>
            <a:ext cx="3031664" cy="523220"/>
          </a:xfrm>
          <a:prstGeom prst="rect">
            <a:avLst/>
          </a:prstGeom>
        </p:spPr>
        <p:txBody>
          <a:bodyPr wrap="none">
            <a:spAutoFit/>
          </a:bodyPr>
          <a:lstStyle/>
          <a:p>
            <a:pPr algn="r"/>
            <a:r>
              <a:rPr lang="es-ES" sz="2800" b="1" dirty="0" smtClean="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26764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Edit Master text styles</a:t>
            </a:r>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
        <p:nvSpPr>
          <p:cNvPr id="3" name="Rectangle 2"/>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
        <p:nvSpPr>
          <p:cNvPr id="4" name="Rectangle 3"/>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702" y="3981818"/>
            <a:ext cx="7010335"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smtClean="0"/>
              <a:t>Speaker Name</a:t>
            </a:r>
          </a:p>
          <a:p>
            <a:pPr lvl="0"/>
            <a:r>
              <a:rPr lang="en-US" dirty="0" smtClean="0"/>
              <a:t>Role</a:t>
            </a:r>
          </a:p>
          <a:p>
            <a:pPr lvl="0"/>
            <a:r>
              <a:rPr lang="en-US" dirty="0" smtClean="0"/>
              <a:t>Contact</a:t>
            </a:r>
          </a:p>
        </p:txBody>
      </p:sp>
      <p:sp>
        <p:nvSpPr>
          <p:cNvPr id="9" name="Title 1"/>
          <p:cNvSpPr>
            <a:spLocks noGrp="1"/>
          </p:cNvSpPr>
          <p:nvPr>
            <p:ph type="title" hasCustomPrompt="1"/>
          </p:nvPr>
        </p:nvSpPr>
        <p:spPr>
          <a:xfrm>
            <a:off x="274702" y="2117165"/>
            <a:ext cx="7010335" cy="1837298"/>
          </a:xfrm>
          <a:noFill/>
        </p:spPr>
        <p:txBody>
          <a:bodyPr lIns="146304" tIns="91440" rIns="146304" bIns="91440" anchor="t" anchorCtr="0"/>
          <a:lstStyle>
            <a:lvl1pPr>
              <a:defRPr sz="5400" spc="-100" baseline="0">
                <a:solidFill>
                  <a:schemeClr val="bg1"/>
                </a:solidFill>
              </a:defRPr>
            </a:lvl1pPr>
          </a:lstStyle>
          <a:p>
            <a:r>
              <a:rPr lang="en-US" dirty="0" smtClean="0"/>
              <a:t>Presentation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25335"/>
            <a:ext cx="2647551" cy="1186652"/>
          </a:xfrm>
          <a:prstGeom prst="rect">
            <a:avLst/>
          </a:prstGeom>
        </p:spPr>
      </p:pic>
      <p:sp>
        <p:nvSpPr>
          <p:cNvPr id="10" name="Rectangle 9"/>
          <p:cNvSpPr/>
          <p:nvPr userDrawn="1"/>
        </p:nvSpPr>
        <p:spPr>
          <a:xfrm>
            <a:off x="8827892" y="6157051"/>
            <a:ext cx="3031664" cy="523220"/>
          </a:xfrm>
          <a:prstGeom prst="rect">
            <a:avLst/>
          </a:prstGeom>
        </p:spPr>
        <p:txBody>
          <a:bodyPr wrap="none">
            <a:spAutoFit/>
          </a:bodyPr>
          <a:lstStyle/>
          <a:p>
            <a:pPr algn="r"/>
            <a:r>
              <a:rPr lang="es-ES" sz="2800" b="1" dirty="0" smtClean="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userDrawn="1"/>
        </p:nvPicPr>
        <p:blipFill>
          <a:blip r:embed="rId3"/>
          <a:stretch>
            <a:fillRect/>
          </a:stretch>
        </p:blipFill>
        <p:spPr>
          <a:xfrm>
            <a:off x="7208837" y="677862"/>
            <a:ext cx="4650719" cy="5276626"/>
          </a:xfrm>
          <a:prstGeom prst="rect">
            <a:avLst/>
          </a:prstGeom>
        </p:spPr>
      </p:pic>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88863688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Cover Slides 2">
    <p:bg>
      <p:bgPr>
        <a:solidFill>
          <a:schemeClr val="bg1">
            <a:lumMod val="50000"/>
          </a:schemeClr>
        </a:solidFill>
        <a:effectLst/>
      </p:bgPr>
    </p:bg>
    <p:spTree>
      <p:nvGrpSpPr>
        <p:cNvPr id="1" name=""/>
        <p:cNvGrpSpPr/>
        <p:nvPr/>
      </p:nvGrpSpPr>
      <p:grpSpPr>
        <a:xfrm>
          <a:off x="0" y="0"/>
          <a:ext cx="0" cy="0"/>
          <a:chOff x="0" y="0"/>
          <a:chExt cx="0" cy="0"/>
        </a:xfrm>
      </p:grpSpPr>
      <p:sp>
        <p:nvSpPr>
          <p:cNvPr id="3" name="Picture Placeholder 4"/>
          <p:cNvSpPr>
            <a:spLocks noGrp="1"/>
          </p:cNvSpPr>
          <p:nvPr>
            <p:ph type="pic" sz="quarter" idx="10" hasCustomPrompt="1"/>
          </p:nvPr>
        </p:nvSpPr>
        <p:spPr>
          <a:xfrm>
            <a:off x="-3" y="1140"/>
            <a:ext cx="12436475" cy="410690"/>
          </a:xfrm>
          <a:prstGeom prst="rect">
            <a:avLst/>
          </a:prstGeom>
        </p:spPr>
        <p:txBody>
          <a:bodyPr/>
          <a:lstStyle>
            <a:lvl1pPr marL="0" indent="0" algn="r">
              <a:buNone/>
              <a:defRPr sz="1632" baseline="0"/>
            </a:lvl1pPr>
          </a:lstStyle>
          <a:p>
            <a:r>
              <a:rPr lang="en-US" dirty="0" smtClean="0"/>
              <a:t>Insert Image In Here</a:t>
            </a:r>
            <a:endParaRPr lang="en-US" dirty="0"/>
          </a:p>
        </p:txBody>
      </p:sp>
      <p:sp>
        <p:nvSpPr>
          <p:cNvPr id="4" name="Text Placeholder 6"/>
          <p:cNvSpPr>
            <a:spLocks noGrp="1"/>
          </p:cNvSpPr>
          <p:nvPr>
            <p:ph type="body" sz="quarter" idx="12" hasCustomPrompt="1"/>
          </p:nvPr>
        </p:nvSpPr>
        <p:spPr>
          <a:xfrm flipV="1">
            <a:off x="-136" y="-6"/>
            <a:ext cx="7151106" cy="203454"/>
          </a:xfrm>
          <a:custGeom>
            <a:avLst/>
            <a:gdLst>
              <a:gd name="connsiteX0" fmla="*/ 0 w 5257800"/>
              <a:gd name="connsiteY0" fmla="*/ 3420941 h 3420941"/>
              <a:gd name="connsiteX1" fmla="*/ 0 w 5257800"/>
              <a:gd name="connsiteY1" fmla="*/ 0 h 3420941"/>
              <a:gd name="connsiteX2" fmla="*/ 5257800 w 5257800"/>
              <a:gd name="connsiteY2" fmla="*/ 3420941 h 3420941"/>
              <a:gd name="connsiteX3" fmla="*/ 0 w 5257800"/>
              <a:gd name="connsiteY3" fmla="*/ 3420941 h 3420941"/>
              <a:gd name="connsiteX0" fmla="*/ 0 w 5257800"/>
              <a:gd name="connsiteY0" fmla="*/ 2268900 h 2268900"/>
              <a:gd name="connsiteX1" fmla="*/ 10332 w 5257800"/>
              <a:gd name="connsiteY1" fmla="*/ 0 h 2268900"/>
              <a:gd name="connsiteX2" fmla="*/ 5257800 w 5257800"/>
              <a:gd name="connsiteY2" fmla="*/ 2268900 h 2268900"/>
              <a:gd name="connsiteX3" fmla="*/ 0 w 5257800"/>
              <a:gd name="connsiteY3" fmla="*/ 2268900 h 2268900"/>
              <a:gd name="connsiteX0" fmla="*/ 0 w 5257800"/>
              <a:gd name="connsiteY0" fmla="*/ 2847687 h 2847687"/>
              <a:gd name="connsiteX1" fmla="*/ 10332 w 5257800"/>
              <a:gd name="connsiteY1" fmla="*/ 578787 h 2847687"/>
              <a:gd name="connsiteX2" fmla="*/ 888571 w 5257800"/>
              <a:gd name="connsiteY2" fmla="*/ 11493 h 2847687"/>
              <a:gd name="connsiteX3" fmla="*/ 5257800 w 5257800"/>
              <a:gd name="connsiteY3" fmla="*/ 2847687 h 2847687"/>
              <a:gd name="connsiteX4" fmla="*/ 0 w 5257800"/>
              <a:gd name="connsiteY4" fmla="*/ 2847687 h 2847687"/>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36194 h 2836194"/>
              <a:gd name="connsiteX1" fmla="*/ 10332 w 5257800"/>
              <a:gd name="connsiteY1" fmla="*/ 567294 h 2836194"/>
              <a:gd name="connsiteX2" fmla="*/ 888571 w 5257800"/>
              <a:gd name="connsiteY2" fmla="*/ 0 h 2836194"/>
              <a:gd name="connsiteX3" fmla="*/ 5257800 w 5257800"/>
              <a:gd name="connsiteY3" fmla="*/ 2836194 h 2836194"/>
              <a:gd name="connsiteX4" fmla="*/ 0 w 5257800"/>
              <a:gd name="connsiteY4" fmla="*/ 2836194 h 2836194"/>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56858 h 2856858"/>
              <a:gd name="connsiteX1" fmla="*/ 10332 w 5257800"/>
              <a:gd name="connsiteY1" fmla="*/ 587958 h 2856858"/>
              <a:gd name="connsiteX2" fmla="*/ 862741 w 5257800"/>
              <a:gd name="connsiteY2" fmla="*/ 0 h 2856858"/>
              <a:gd name="connsiteX3" fmla="*/ 5257800 w 5257800"/>
              <a:gd name="connsiteY3" fmla="*/ 2856858 h 2856858"/>
              <a:gd name="connsiteX4" fmla="*/ 0 w 5257800"/>
              <a:gd name="connsiteY4" fmla="*/ 2856858 h 2856858"/>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0 w 5257800"/>
              <a:gd name="connsiteY0" fmla="*/ 2835997 h 2835997"/>
              <a:gd name="connsiteX1" fmla="*/ 10332 w 5257800"/>
              <a:gd name="connsiteY1" fmla="*/ 567097 h 2835997"/>
              <a:gd name="connsiteX2" fmla="*/ 880125 w 5257800"/>
              <a:gd name="connsiteY2" fmla="*/ 0 h 2835997"/>
              <a:gd name="connsiteX3" fmla="*/ 5257800 w 5257800"/>
              <a:gd name="connsiteY3" fmla="*/ 2835997 h 2835997"/>
              <a:gd name="connsiteX4" fmla="*/ 0 w 5257800"/>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 name="connsiteX0" fmla="*/ 98 w 5257898"/>
              <a:gd name="connsiteY0" fmla="*/ 2835997 h 2835997"/>
              <a:gd name="connsiteX1" fmla="*/ 0 w 5257898"/>
              <a:gd name="connsiteY1" fmla="*/ 567097 h 2835997"/>
              <a:gd name="connsiteX2" fmla="*/ 880223 w 5257898"/>
              <a:gd name="connsiteY2" fmla="*/ 0 h 2835997"/>
              <a:gd name="connsiteX3" fmla="*/ 5257898 w 5257898"/>
              <a:gd name="connsiteY3" fmla="*/ 2835997 h 2835997"/>
              <a:gd name="connsiteX4" fmla="*/ 98 w 5257898"/>
              <a:gd name="connsiteY4" fmla="*/ 2835997 h 2835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98" h="2835997">
                <a:moveTo>
                  <a:pt x="98" y="2835997"/>
                </a:moveTo>
                <a:cubicBezTo>
                  <a:pt x="65" y="2079697"/>
                  <a:pt x="33" y="1323397"/>
                  <a:pt x="0" y="567097"/>
                </a:cubicBezTo>
                <a:cubicBezTo>
                  <a:pt x="704727" y="114377"/>
                  <a:pt x="151357" y="472944"/>
                  <a:pt x="880223" y="0"/>
                </a:cubicBezTo>
                <a:lnTo>
                  <a:pt x="5257898" y="2835997"/>
                </a:lnTo>
                <a:lnTo>
                  <a:pt x="98" y="2835997"/>
                </a:lnTo>
                <a:close/>
              </a:path>
            </a:pathLst>
          </a:custGeom>
          <a:solidFill>
            <a:schemeClr val="tx1">
              <a:lumMod val="85000"/>
              <a:lumOff val="15000"/>
              <a:alpha val="66000"/>
            </a:schemeClr>
          </a:solidFill>
        </p:spPr>
        <p:txBody>
          <a:bodyPr/>
          <a:lstStyle>
            <a:lvl1pPr marL="0" indent="0">
              <a:buNone/>
              <a:defRPr sz="136" baseline="0">
                <a:solidFill>
                  <a:schemeClr val="accent2"/>
                </a:solidFill>
              </a:defRPr>
            </a:lvl1pPr>
          </a:lstStyle>
          <a:p>
            <a:pPr lvl="0"/>
            <a:r>
              <a:rPr lang="en-US" dirty="0" smtClean="0"/>
              <a:t>.</a:t>
            </a:r>
            <a:endParaRPr lang="en-US" dirty="0"/>
          </a:p>
        </p:txBody>
      </p:sp>
      <p:sp>
        <p:nvSpPr>
          <p:cNvPr id="5" name="Text Placeholder 13"/>
          <p:cNvSpPr>
            <a:spLocks noGrp="1"/>
          </p:cNvSpPr>
          <p:nvPr>
            <p:ph type="body" sz="quarter" idx="17" hasCustomPrompt="1"/>
          </p:nvPr>
        </p:nvSpPr>
        <p:spPr>
          <a:xfrm>
            <a:off x="207275" y="916628"/>
            <a:ext cx="4352766" cy="492443"/>
          </a:xfrm>
          <a:prstGeom prst="rect">
            <a:avLst/>
          </a:prstGeom>
        </p:spPr>
        <p:txBody>
          <a:bodyPr anchor="b"/>
          <a:lstStyle>
            <a:lvl1pPr marL="0" indent="0" algn="l">
              <a:lnSpc>
                <a:spcPct val="50000"/>
              </a:lnSpc>
              <a:buNone/>
              <a:defRPr b="1">
                <a:solidFill>
                  <a:schemeClr val="bg1">
                    <a:lumMod val="95000"/>
                  </a:schemeClr>
                </a:solidFill>
                <a:latin typeface="Exo" pitchFamily="50" charset="0"/>
              </a:defRPr>
            </a:lvl1pPr>
          </a:lstStyle>
          <a:p>
            <a:pPr lvl="0"/>
            <a:r>
              <a:rPr lang="en-US" dirty="0" smtClean="0"/>
              <a:t>Title</a:t>
            </a:r>
            <a:endParaRPr lang="en-US" dirty="0"/>
          </a:p>
        </p:txBody>
      </p:sp>
      <p:sp>
        <p:nvSpPr>
          <p:cNvPr id="6" name="Text Placeholder 10"/>
          <p:cNvSpPr>
            <a:spLocks noGrp="1"/>
          </p:cNvSpPr>
          <p:nvPr>
            <p:ph type="body" sz="quarter" idx="18" hasCustomPrompt="1"/>
          </p:nvPr>
        </p:nvSpPr>
        <p:spPr>
          <a:xfrm>
            <a:off x="193757" y="1226577"/>
            <a:ext cx="4352766" cy="621736"/>
          </a:xfrm>
          <a:prstGeom prst="rect">
            <a:avLst/>
          </a:prstGeom>
        </p:spPr>
        <p:txBody>
          <a:bodyPr>
            <a:normAutofit/>
          </a:bodyPr>
          <a:lstStyle>
            <a:lvl1pPr marL="0" indent="0" algn="l">
              <a:lnSpc>
                <a:spcPct val="100000"/>
              </a:lnSpc>
              <a:spcBef>
                <a:spcPts val="816"/>
              </a:spcBef>
              <a:buNone/>
              <a:defRPr sz="2176" baseline="0">
                <a:solidFill>
                  <a:schemeClr val="bg1">
                    <a:lumMod val="95000"/>
                  </a:schemeClr>
                </a:solidFill>
                <a:latin typeface="+mn-lt"/>
              </a:defRPr>
            </a:lvl1pPr>
          </a:lstStyle>
          <a:p>
            <a:pPr lvl="0"/>
            <a:r>
              <a:rPr lang="en-US" dirty="0" smtClean="0"/>
              <a:t>Edit text</a:t>
            </a:r>
            <a:endParaRPr lang="en-US" dirty="0"/>
          </a:p>
        </p:txBody>
      </p:sp>
      <p:sp>
        <p:nvSpPr>
          <p:cNvPr id="7" name="Text Placeholder 10"/>
          <p:cNvSpPr>
            <a:spLocks noGrp="1"/>
          </p:cNvSpPr>
          <p:nvPr>
            <p:ph type="body" sz="quarter" idx="19" hasCustomPrompt="1"/>
          </p:nvPr>
        </p:nvSpPr>
        <p:spPr>
          <a:xfrm>
            <a:off x="207275" y="1537446"/>
            <a:ext cx="4352766" cy="923591"/>
          </a:xfrm>
          <a:prstGeom prst="rect">
            <a:avLst/>
          </a:prstGeom>
        </p:spPr>
        <p:txBody>
          <a:bodyPr>
            <a:normAutofit/>
          </a:bodyPr>
          <a:lstStyle>
            <a:lvl1pPr marL="0" indent="0" algn="l">
              <a:lnSpc>
                <a:spcPct val="100000"/>
              </a:lnSpc>
              <a:spcBef>
                <a:spcPts val="816"/>
              </a:spcBef>
              <a:buNone/>
              <a:defRPr sz="1360" baseline="0">
                <a:solidFill>
                  <a:schemeClr val="bg1">
                    <a:lumMod val="95000"/>
                  </a:schemeClr>
                </a:solidFill>
                <a:latin typeface="+mn-lt"/>
              </a:defRPr>
            </a:lvl1pPr>
          </a:lstStyle>
          <a:p>
            <a:pPr lvl="0"/>
            <a:r>
              <a:rPr lang="en-US" dirty="0" smtClean="0"/>
              <a:t>Edit text</a:t>
            </a:r>
            <a:endParaRPr lang="en-US" dirty="0"/>
          </a:p>
        </p:txBody>
      </p:sp>
      <p:sp>
        <p:nvSpPr>
          <p:cNvPr id="8" name="Text Placeholder 6"/>
          <p:cNvSpPr>
            <a:spLocks noGrp="1"/>
          </p:cNvSpPr>
          <p:nvPr>
            <p:ph type="body" sz="quarter" idx="13" hasCustomPrompt="1"/>
          </p:nvPr>
        </p:nvSpPr>
        <p:spPr>
          <a:xfrm rot="5400000" flipH="1">
            <a:off x="-178685" y="3659054"/>
            <a:ext cx="1556717" cy="404153"/>
          </a:xfrm>
          <a:prstGeom prst="triangle">
            <a:avLst/>
          </a:prstGeom>
          <a:solidFill>
            <a:schemeClr val="accent2">
              <a:alpha val="60000"/>
            </a:schemeClr>
          </a:solidFill>
        </p:spPr>
        <p:txBody>
          <a:bodyPr/>
          <a:lstStyle>
            <a:lvl1pPr marL="0" indent="0">
              <a:buNone/>
              <a:defRPr sz="136" baseline="0"/>
            </a:lvl1pPr>
          </a:lstStyle>
          <a:p>
            <a:pPr lvl="0"/>
            <a:r>
              <a:rPr lang="en-US" dirty="0" smtClean="0"/>
              <a:t>.</a:t>
            </a:r>
            <a:endParaRPr lang="en-US" dirty="0"/>
          </a:p>
        </p:txBody>
      </p:sp>
      <p:sp>
        <p:nvSpPr>
          <p:cNvPr id="9" name="Text Placeholder 10"/>
          <p:cNvSpPr>
            <a:spLocks noGrp="1"/>
          </p:cNvSpPr>
          <p:nvPr>
            <p:ph type="body" sz="quarter" idx="20" hasCustomPrompt="1"/>
          </p:nvPr>
        </p:nvSpPr>
        <p:spPr>
          <a:xfrm>
            <a:off x="4506" y="6511013"/>
            <a:ext cx="6218238" cy="124347"/>
          </a:xfrm>
          <a:prstGeom prst="rect">
            <a:avLst/>
          </a:prstGeom>
          <a:solidFill>
            <a:schemeClr val="bg1">
              <a:lumMod val="95000"/>
              <a:alpha val="70000"/>
            </a:schemeClr>
          </a:solidFill>
        </p:spPr>
        <p:txBody>
          <a:bodyPr>
            <a:noAutofit/>
          </a:bodyPr>
          <a:lstStyle>
            <a:lvl1pPr marL="0" indent="0" algn="l">
              <a:lnSpc>
                <a:spcPct val="100000"/>
              </a:lnSpc>
              <a:spcBef>
                <a:spcPts val="816"/>
              </a:spcBef>
              <a:buNone/>
              <a:defRPr sz="136" baseline="0">
                <a:solidFill>
                  <a:schemeClr val="bg1">
                    <a:lumMod val="95000"/>
                  </a:schemeClr>
                </a:solidFill>
                <a:latin typeface="+mn-lt"/>
              </a:defRPr>
            </a:lvl1pPr>
          </a:lstStyle>
          <a:p>
            <a:pPr lvl="0"/>
            <a:r>
              <a:rPr lang="en-US" dirty="0" smtClean="0"/>
              <a:t>.</a:t>
            </a:r>
            <a:endParaRPr lang="en-US" dirty="0"/>
          </a:p>
        </p:txBody>
      </p:sp>
      <p:sp>
        <p:nvSpPr>
          <p:cNvPr id="11" name="Text Placeholder 10"/>
          <p:cNvSpPr>
            <a:spLocks noGrp="1"/>
          </p:cNvSpPr>
          <p:nvPr>
            <p:ph type="body" sz="quarter" idx="21" hasCustomPrompt="1"/>
          </p:nvPr>
        </p:nvSpPr>
        <p:spPr>
          <a:xfrm>
            <a:off x="6223928" y="6542099"/>
            <a:ext cx="2487295" cy="62174"/>
          </a:xfrm>
          <a:prstGeom prst="rect">
            <a:avLst/>
          </a:prstGeom>
          <a:solidFill>
            <a:schemeClr val="bg1">
              <a:lumMod val="95000"/>
              <a:alpha val="70000"/>
            </a:schemeClr>
          </a:solidFill>
        </p:spPr>
        <p:txBody>
          <a:bodyPr>
            <a:noAutofit/>
          </a:bodyPr>
          <a:lstStyle>
            <a:lvl1pPr marL="0" indent="0" algn="l">
              <a:lnSpc>
                <a:spcPct val="100000"/>
              </a:lnSpc>
              <a:spcBef>
                <a:spcPts val="816"/>
              </a:spcBef>
              <a:buNone/>
              <a:defRPr sz="136" baseline="0">
                <a:solidFill>
                  <a:schemeClr val="bg1">
                    <a:lumMod val="95000"/>
                  </a:schemeClr>
                </a:solidFill>
                <a:latin typeface="+mn-lt"/>
              </a:defRPr>
            </a:lvl1pPr>
          </a:lstStyle>
          <a:p>
            <a:pPr lvl="0"/>
            <a:r>
              <a:rPr lang="en-US" dirty="0" smtClean="0"/>
              <a:t>.</a:t>
            </a:r>
            <a:endParaRPr lang="en-US" dirty="0"/>
          </a:p>
        </p:txBody>
      </p:sp>
      <p:sp>
        <p:nvSpPr>
          <p:cNvPr id="12" name="Text Placeholder 10"/>
          <p:cNvSpPr>
            <a:spLocks noGrp="1"/>
          </p:cNvSpPr>
          <p:nvPr>
            <p:ph type="body" sz="quarter" idx="22"/>
          </p:nvPr>
        </p:nvSpPr>
        <p:spPr>
          <a:xfrm>
            <a:off x="11827606" y="6543767"/>
            <a:ext cx="621824" cy="62174"/>
          </a:xfrm>
          <a:prstGeom prst="rect">
            <a:avLst/>
          </a:prstGeom>
          <a:solidFill>
            <a:schemeClr val="bg1">
              <a:lumMod val="95000"/>
              <a:alpha val="70000"/>
            </a:schemeClr>
          </a:solidFill>
        </p:spPr>
        <p:txBody>
          <a:bodyPr>
            <a:noAutofit/>
          </a:bodyPr>
          <a:lstStyle>
            <a:lvl1pPr marL="0" indent="0" algn="l">
              <a:lnSpc>
                <a:spcPct val="100000"/>
              </a:lnSpc>
              <a:spcBef>
                <a:spcPts val="816"/>
              </a:spcBef>
              <a:buNone/>
              <a:defRPr sz="136" baseline="0">
                <a:solidFill>
                  <a:schemeClr val="bg1">
                    <a:lumMod val="95000"/>
                  </a:schemeClr>
                </a:solidFill>
                <a:latin typeface="+mn-lt"/>
              </a:defRPr>
            </a:lvl1pPr>
          </a:lstStyle>
          <a:p>
            <a:pPr lvl="0"/>
            <a:endParaRPr lang="en-US" dirty="0"/>
          </a:p>
        </p:txBody>
      </p:sp>
      <p:sp>
        <p:nvSpPr>
          <p:cNvPr id="17" name="Text Placeholder 10"/>
          <p:cNvSpPr>
            <a:spLocks noGrp="1"/>
          </p:cNvSpPr>
          <p:nvPr userDrawn="1">
            <p:ph type="body" sz="quarter" idx="23" hasCustomPrompt="1"/>
          </p:nvPr>
        </p:nvSpPr>
        <p:spPr>
          <a:xfrm>
            <a:off x="11011642" y="6273829"/>
            <a:ext cx="725460" cy="608199"/>
          </a:xfrm>
          <a:prstGeom prst="roundRect">
            <a:avLst/>
          </a:prstGeom>
          <a:solidFill>
            <a:schemeClr val="accent2">
              <a:lumMod val="50000"/>
              <a:alpha val="71000"/>
            </a:schemeClr>
          </a:solidFill>
        </p:spPr>
        <p:txBody>
          <a:bodyPr>
            <a:normAutofit/>
          </a:bodyPr>
          <a:lstStyle>
            <a:lvl1pPr marL="0" indent="0" algn="l">
              <a:lnSpc>
                <a:spcPct val="100000"/>
              </a:lnSpc>
              <a:spcBef>
                <a:spcPts val="816"/>
              </a:spcBef>
              <a:buNone/>
              <a:defRPr sz="1360" baseline="0">
                <a:solidFill>
                  <a:schemeClr val="accent2"/>
                </a:solidFill>
                <a:latin typeface="+mn-lt"/>
              </a:defRPr>
            </a:lvl1pPr>
          </a:lstStyle>
          <a:p>
            <a:pPr lvl="0"/>
            <a:r>
              <a:rPr lang="en-US" dirty="0" smtClean="0"/>
              <a:t>.</a:t>
            </a:r>
            <a:endParaRPr lang="en-US" dirty="0"/>
          </a:p>
        </p:txBody>
      </p:sp>
      <p:sp>
        <p:nvSpPr>
          <p:cNvPr id="20" name="Text Placeholder 10"/>
          <p:cNvSpPr>
            <a:spLocks noGrp="1"/>
          </p:cNvSpPr>
          <p:nvPr>
            <p:ph type="body" sz="quarter" idx="24" hasCustomPrompt="1"/>
          </p:nvPr>
        </p:nvSpPr>
        <p:spPr>
          <a:xfrm>
            <a:off x="8719199" y="6300764"/>
            <a:ext cx="2256150" cy="387161"/>
          </a:xfrm>
          <a:prstGeom prst="rect">
            <a:avLst/>
          </a:prstGeom>
        </p:spPr>
        <p:txBody>
          <a:bodyPr>
            <a:noAutofit/>
          </a:bodyPr>
          <a:lstStyle>
            <a:lvl1pPr marL="0" indent="0" algn="r">
              <a:lnSpc>
                <a:spcPct val="100000"/>
              </a:lnSpc>
              <a:spcBef>
                <a:spcPts val="816"/>
              </a:spcBef>
              <a:buNone/>
              <a:defRPr sz="1632" b="1" i="0" baseline="0">
                <a:solidFill>
                  <a:schemeClr val="bg1">
                    <a:lumMod val="95000"/>
                  </a:schemeClr>
                </a:solidFill>
                <a:latin typeface="Exo" pitchFamily="50" charset="0"/>
              </a:defRPr>
            </a:lvl1pPr>
          </a:lstStyle>
          <a:p>
            <a:pPr lvl="0"/>
            <a:r>
              <a:rPr lang="en-US" dirty="0" smtClean="0"/>
              <a:t>YOUR COMPANY</a:t>
            </a:r>
            <a:endParaRPr lang="en-US" dirty="0"/>
          </a:p>
        </p:txBody>
      </p:sp>
      <p:sp>
        <p:nvSpPr>
          <p:cNvPr id="21" name="Text Placeholder 10"/>
          <p:cNvSpPr>
            <a:spLocks noGrp="1"/>
          </p:cNvSpPr>
          <p:nvPr>
            <p:ph type="body" sz="quarter" idx="25" hasCustomPrompt="1"/>
          </p:nvPr>
        </p:nvSpPr>
        <p:spPr>
          <a:xfrm>
            <a:off x="8729404" y="6552709"/>
            <a:ext cx="2256150" cy="387161"/>
          </a:xfrm>
          <a:prstGeom prst="rect">
            <a:avLst/>
          </a:prstGeom>
        </p:spPr>
        <p:txBody>
          <a:bodyPr>
            <a:noAutofit/>
          </a:bodyPr>
          <a:lstStyle>
            <a:lvl1pPr marL="0" indent="0" algn="r">
              <a:lnSpc>
                <a:spcPct val="100000"/>
              </a:lnSpc>
              <a:spcBef>
                <a:spcPts val="816"/>
              </a:spcBef>
              <a:buNone/>
              <a:defRPr sz="1224" b="0" i="0" baseline="0">
                <a:solidFill>
                  <a:schemeClr val="bg1">
                    <a:lumMod val="95000"/>
                  </a:schemeClr>
                </a:solidFill>
                <a:latin typeface="Exo" pitchFamily="50" charset="0"/>
              </a:defRPr>
            </a:lvl1pPr>
          </a:lstStyle>
          <a:p>
            <a:pPr lvl="0"/>
            <a:r>
              <a:rPr lang="en-US" dirty="0" smtClean="0"/>
              <a:t>WWW.YOURCOMAPNY.COM</a:t>
            </a:r>
            <a:endParaRPr lang="en-US" dirty="0"/>
          </a:p>
        </p:txBody>
      </p:sp>
    </p:spTree>
    <p:extLst>
      <p:ext uri="{BB962C8B-B14F-4D97-AF65-F5344CB8AC3E}">
        <p14:creationId xmlns:p14="http://schemas.microsoft.com/office/powerpoint/2010/main" val="423543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0-#ppt_h/2"/>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700"/>
                                        <p:tgtEl>
                                          <p:spTgt spid="8">
                                            <p:bg/>
                                          </p:spTgt>
                                        </p:tgtEl>
                                      </p:cBhvr>
                                    </p:animEffect>
                                    <p:anim calcmode="lin" valueType="num">
                                      <p:cBhvr>
                                        <p:cTn id="17" dur="700" fill="hold"/>
                                        <p:tgtEl>
                                          <p:spTgt spid="8">
                                            <p:bg/>
                                          </p:spTgt>
                                        </p:tgtEl>
                                        <p:attrNameLst>
                                          <p:attrName>ppt_x</p:attrName>
                                        </p:attrNameLst>
                                      </p:cBhvr>
                                      <p:tavLst>
                                        <p:tav tm="0">
                                          <p:val>
                                            <p:strVal val="#ppt_x"/>
                                          </p:val>
                                        </p:tav>
                                        <p:tav tm="100000">
                                          <p:val>
                                            <p:strVal val="#ppt_x"/>
                                          </p:val>
                                        </p:tav>
                                      </p:tavLst>
                                    </p:anim>
                                    <p:anim calcmode="lin" valueType="num">
                                      <p:cBhvr>
                                        <p:cTn id="18" dur="700" fill="hold"/>
                                        <p:tgtEl>
                                          <p:spTgt spid="8">
                                            <p:bg/>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500"/>
                                        <p:tgtEl>
                                          <p:spTgt spid="7">
                                            <p:txEl>
                                              <p:pRg st="0" end="0"/>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7">
                                            <p:bg/>
                                          </p:spTgt>
                                        </p:tgtEl>
                                        <p:attrNameLst>
                                          <p:attrName>style.visibility</p:attrName>
                                        </p:attrNameLst>
                                      </p:cBhvr>
                                      <p:to>
                                        <p:strVal val="visible"/>
                                      </p:to>
                                    </p:set>
                                    <p:animEffect transition="in" filter="fade">
                                      <p:cBhvr>
                                        <p:cTn id="36" dur="500"/>
                                        <p:tgtEl>
                                          <p:spTgt spid="17">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right)">
                                      <p:cBhvr>
                                        <p:cTn id="42" dur="500"/>
                                        <p:tgtEl>
                                          <p:spTgt spid="20">
                                            <p:txEl>
                                              <p:pRg st="0" end="0"/>
                                            </p:txEl>
                                          </p:spTgt>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wipe(right)">
                                      <p:cBhvr>
                                        <p:cTn id="45" dur="500"/>
                                        <p:tgtEl>
                                          <p:spTgt spid="21">
                                            <p:txEl>
                                              <p:pRg st="0" end="0"/>
                                            </p:txEl>
                                          </p:spTgt>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1">
                                            <p:bg/>
                                          </p:spTgt>
                                        </p:tgtEl>
                                        <p:attrNameLst>
                                          <p:attrName>style.visibility</p:attrName>
                                        </p:attrNameLst>
                                      </p:cBhvr>
                                      <p:to>
                                        <p:strVal val="visible"/>
                                      </p:to>
                                    </p:set>
                                    <p:animEffect transition="in" filter="fade">
                                      <p:cBhvr>
                                        <p:cTn id="49" dur="500"/>
                                        <p:tgtEl>
                                          <p:spTgt spid="11">
                                            <p:bg/>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500"/>
                                        <p:tgtEl>
                                          <p:spTgt spid="11">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bg/>
                                          </p:spTgt>
                                        </p:tgtEl>
                                        <p:attrNameLst>
                                          <p:attrName>style.visibility</p:attrName>
                                        </p:attrNameLst>
                                      </p:cBhvr>
                                      <p:to>
                                        <p:strVal val="visible"/>
                                      </p:to>
                                    </p:set>
                                    <p:animEffect transition="in" filter="fade">
                                      <p:cBhvr>
                                        <p:cTn id="55" dur="500"/>
                                        <p:tgtEl>
                                          <p:spTgt spid="9">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bg/>
                                          </p:spTgt>
                                        </p:tgtEl>
                                        <p:attrNameLst>
                                          <p:attrName>style.visibility</p:attrName>
                                        </p:attrNameLst>
                                      </p:cBhvr>
                                      <p:to>
                                        <p:strVal val="visible"/>
                                      </p:to>
                                    </p:set>
                                    <p:animEffect transition="in" filter="fade">
                                      <p:cBhvr>
                                        <p:cTn id="61" dur="500"/>
                                        <p:tgtEl>
                                          <p:spTgt spid="12">
                                            <p:bg/>
                                          </p:spTgt>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fade">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tmplLst>
          <p:tmpl>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 lvl="1">
            <p:tnLst>
              <p:par>
                <p:cTn presetID="2" presetClass="entr" presetSubtype="9"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animBg="1">
        <p:tmplLst>
          <p:tmpl>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700"/>
                        <p:tgtEl>
                          <p:spTgt spid="8"/>
                        </p:tgtEl>
                      </p:cBhvr>
                    </p:animEffect>
                    <p:anim calcmode="lin" valueType="num">
                      <p:cBhvr>
                        <p:cTn dur="700" fill="hold"/>
                        <p:tgtEl>
                          <p:spTgt spid="8"/>
                        </p:tgtEl>
                        <p:attrNameLst>
                          <p:attrName>ppt_x</p:attrName>
                        </p:attrNameLst>
                      </p:cBhvr>
                      <p:tavLst>
                        <p:tav tm="0">
                          <p:val>
                            <p:strVal val="#ppt_x"/>
                          </p:val>
                        </p:tav>
                        <p:tav tm="100000">
                          <p:val>
                            <p:strVal val="#ppt_x"/>
                          </p:val>
                        </p:tav>
                      </p:tavLst>
                    </p:anim>
                    <p:anim calcmode="lin" valueType="num">
                      <p:cBhvr>
                        <p:cTn dur="7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animBg="1">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uiExpand="1"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uiExpand="1" build="p" animBg="1">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build="p">
        <p:tmplLst>
          <p:tmpl lvl="1">
            <p:tnLst>
              <p:par>
                <p:cTn presetID="22" presetClass="entr" presetSubtype="2"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onsors">
    <p:bg bwMode="gray">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853" y="409845"/>
            <a:ext cx="4164509" cy="1531886"/>
          </a:xfrm>
          <a:prstGeom prst="rect">
            <a:avLst/>
          </a:prstGeom>
        </p:spPr>
      </p:pic>
      <p:sp>
        <p:nvSpPr>
          <p:cNvPr id="4" name="Rectangle 3"/>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0" cy="2228302"/>
          </a:xfrm>
        </p:spPr>
        <p:txBody>
          <a:bodyPr>
            <a:spAutoFit/>
          </a:bodyPr>
          <a:lstStyle>
            <a:lvl1pPr marL="0" indent="0">
              <a:buNone/>
              <a:defRPr>
                <a:solidFill>
                  <a:schemeClr val="bg1"/>
                </a:solidFill>
              </a:defRPr>
            </a:lvl1pPr>
            <a:lvl2pPr marL="342900" indent="0">
              <a:buNone/>
              <a:defRPr>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stStyle>
          <a:p>
            <a:pPr lvl="0"/>
            <a:r>
              <a:rPr lang="en-US" dirty="0" smtClean="0"/>
              <a:t>Section1</a:t>
            </a:r>
          </a:p>
          <a:p>
            <a:pPr lvl="1"/>
            <a:r>
              <a:rPr lang="en-US" dirty="0" smtClean="0"/>
              <a:t>Subsection1</a:t>
            </a:r>
          </a:p>
          <a:p>
            <a:pPr lvl="1"/>
            <a:r>
              <a:rPr lang="en-US" dirty="0" smtClean="0"/>
              <a:t>Subsection2</a:t>
            </a:r>
          </a:p>
          <a:p>
            <a:pPr lvl="0"/>
            <a:r>
              <a:rPr lang="en-US" dirty="0" smtClean="0"/>
              <a:t>Section2</a:t>
            </a:r>
            <a:endParaRPr lang="en-US" dirty="0"/>
          </a:p>
        </p:txBody>
      </p:sp>
      <p:sp>
        <p:nvSpPr>
          <p:cNvPr id="6" name="Title 5"/>
          <p:cNvSpPr>
            <a:spLocks noGrp="1"/>
          </p:cNvSpPr>
          <p:nvPr>
            <p:ph type="title" hasCustomPrompt="1"/>
          </p:nvPr>
        </p:nvSpPr>
        <p:spPr/>
        <p:txBody>
          <a:bodyPr/>
          <a:lstStyle>
            <a:lvl1pPr>
              <a:defRPr>
                <a:solidFill>
                  <a:schemeClr val="bg1"/>
                </a:solidFill>
              </a:defRPr>
            </a:lvl1pPr>
          </a:lstStyle>
          <a:p>
            <a:r>
              <a:rPr lang="en-US" dirty="0" smtClean="0"/>
              <a:t>Agenda</a:t>
            </a:r>
            <a:endParaRPr lang="en-US" dirty="0"/>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237037" y="1212850"/>
            <a:ext cx="7924802" cy="2092881"/>
          </a:xfrm>
        </p:spPr>
        <p:txBody>
          <a:bodyPr wrap="square">
            <a:spAutoFit/>
          </a:bodyPr>
          <a:lstStyle>
            <a:lvl1pPr marL="0" indent="0">
              <a:buNone/>
              <a:defRPr baseline="0">
                <a:solidFill>
                  <a:srgbClr val="67217A"/>
                </a:solidFill>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Speaker name</a:t>
            </a:r>
            <a:endParaRPr lang="en-US" dirty="0"/>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274639" y="1585051"/>
            <a:ext cx="3657600" cy="3657600"/>
          </a:xfrm>
          <a:prstGeom prst="ellipse">
            <a:avLst/>
          </a:prstGeom>
        </p:spPr>
        <p:txBody>
          <a:bodyPr anchor="ctr" anchorCtr="0">
            <a:normAutofit/>
          </a:bodyPr>
          <a:lstStyle>
            <a:lvl1pPr>
              <a:defRPr sz="1600"/>
            </a:lvl1pPr>
          </a:lstStyle>
          <a:p>
            <a:r>
              <a:rPr lang="en-US" dirty="0" smtClean="0"/>
              <a:t>Click icon to add picture</a:t>
            </a:r>
            <a:endParaRPr lang="en-US" dirty="0"/>
          </a:p>
        </p:txBody>
      </p:sp>
    </p:spTree>
    <p:extLst>
      <p:ext uri="{BB962C8B-B14F-4D97-AF65-F5344CB8AC3E}">
        <p14:creationId xmlns:p14="http://schemas.microsoft.com/office/powerpoint/2010/main" val="14694681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782201" y="1222349"/>
            <a:ext cx="8374910" cy="1788182"/>
          </a:xfrm>
        </p:spPr>
        <p:txBody>
          <a:bodyPr wrap="square">
            <a:spAutoFit/>
          </a:bodyPr>
          <a:lstStyle>
            <a:lvl1pPr marL="0" indent="0">
              <a:buNone/>
              <a:defRPr baseline="0">
                <a:solidFill>
                  <a:srgbClr val="67217A"/>
                </a:solidFill>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smtClean="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655637" y="367267"/>
            <a:ext cx="2743200" cy="2743200"/>
          </a:xfrm>
          <a:prstGeom prst="ellipse">
            <a:avLst/>
          </a:prstGeom>
        </p:spPr>
        <p:txBody>
          <a:bodyPr anchor="ctr" anchorCtr="0">
            <a:normAutofit/>
          </a:bodyPr>
          <a:lstStyle>
            <a:lvl1pPr>
              <a:defRPr sz="1600"/>
            </a:lvl1pPr>
          </a:lstStyle>
          <a:p>
            <a:r>
              <a:rPr lang="en-US" dirty="0" smtClean="0"/>
              <a:t>Click icon to add picture</a:t>
            </a:r>
            <a:endParaRPr lang="en-US" dirty="0"/>
          </a:p>
        </p:txBody>
      </p:sp>
      <p:sp>
        <p:nvSpPr>
          <p:cNvPr id="8" name="Picture Placeholder 12"/>
          <p:cNvSpPr>
            <a:spLocks noGrp="1"/>
          </p:cNvSpPr>
          <p:nvPr>
            <p:ph type="pic" sz="quarter" idx="20"/>
          </p:nvPr>
        </p:nvSpPr>
        <p:spPr>
          <a:xfrm>
            <a:off x="655637" y="3230912"/>
            <a:ext cx="2743200" cy="2743200"/>
          </a:xfrm>
          <a:prstGeom prst="ellipse">
            <a:avLst/>
          </a:prstGeom>
        </p:spPr>
        <p:txBody>
          <a:bodyPr anchor="ctr" anchorCtr="0">
            <a:normAutofit/>
          </a:bodyPr>
          <a:lstStyle>
            <a:lvl1pPr>
              <a:defRPr sz="1600"/>
            </a:lvl1pPr>
          </a:lstStyle>
          <a:p>
            <a:r>
              <a:rPr lang="en-US" dirty="0" smtClean="0"/>
              <a:t>Click icon to add picture</a:t>
            </a:r>
            <a:endParaRPr lang="en-US" dirty="0"/>
          </a:p>
        </p:txBody>
      </p:sp>
      <p:sp>
        <p:nvSpPr>
          <p:cNvPr id="15" name="Text Placeholder 3"/>
          <p:cNvSpPr>
            <a:spLocks noGrp="1"/>
          </p:cNvSpPr>
          <p:nvPr>
            <p:ph type="body" sz="quarter" idx="22" hasCustomPrompt="1"/>
          </p:nvPr>
        </p:nvSpPr>
        <p:spPr>
          <a:xfrm>
            <a:off x="3782201" y="4130622"/>
            <a:ext cx="8374910" cy="1788182"/>
          </a:xfrm>
        </p:spPr>
        <p:txBody>
          <a:bodyPr wrap="square">
            <a:spAutoFit/>
          </a:bodyPr>
          <a:lstStyle>
            <a:lvl1pPr marL="0" indent="0">
              <a:buNone/>
              <a:defRPr baseline="0">
                <a:solidFill>
                  <a:srgbClr val="67217A"/>
                </a:solidFill>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7" name="Text Placeholder 3"/>
          <p:cNvSpPr>
            <a:spLocks noGrp="1"/>
          </p:cNvSpPr>
          <p:nvPr>
            <p:ph type="body" sz="quarter" idx="23" hasCustomPrompt="1"/>
          </p:nvPr>
        </p:nvSpPr>
        <p:spPr>
          <a:xfrm>
            <a:off x="3759295" y="3230912"/>
            <a:ext cx="8374910" cy="849463"/>
          </a:xfrm>
        </p:spPr>
        <p:txBody>
          <a:bodyPr wrap="square">
            <a:spAutoFit/>
          </a:bodyPr>
          <a:lstStyle>
            <a:lvl1pPr marL="0" indent="0">
              <a:buNone/>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smtClean="0"/>
              <a:t>Speaker name</a:t>
            </a:r>
            <a:endParaRPr lang="en-US" dirty="0"/>
          </a:p>
        </p:txBody>
      </p:sp>
      <p:sp>
        <p:nvSpPr>
          <p:cNvPr id="18" name="Text Placeholder 3"/>
          <p:cNvSpPr>
            <a:spLocks noGrp="1"/>
          </p:cNvSpPr>
          <p:nvPr>
            <p:ph type="body" sz="quarter" idx="24" hasCustomPrompt="1"/>
          </p:nvPr>
        </p:nvSpPr>
        <p:spPr>
          <a:xfrm>
            <a:off x="3782201" y="367267"/>
            <a:ext cx="8374910" cy="849463"/>
          </a:xfrm>
        </p:spPr>
        <p:txBody>
          <a:bodyPr wrap="square">
            <a:spAutoFit/>
          </a:bodyPr>
          <a:lstStyle>
            <a:lvl1pPr marL="0" indent="0">
              <a:buNone/>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smtClean="0"/>
              <a:t>Speaker name</a:t>
            </a:r>
            <a:endParaRPr lang="en-US" dirty="0"/>
          </a:p>
        </p:txBody>
      </p:sp>
    </p:spTree>
    <p:extLst>
      <p:ext uri="{BB962C8B-B14F-4D97-AF65-F5344CB8AC3E}">
        <p14:creationId xmlns:p14="http://schemas.microsoft.com/office/powerpoint/2010/main" val="29464968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67217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solidFill>
                  <a:schemeClr val="bg1"/>
                </a:solidFill>
              </a:defRPr>
            </a:lvl1pPr>
          </a:lstStyle>
          <a:p>
            <a:r>
              <a:rPr lang="en-US" dirty="0" smtClean="0"/>
              <a:t>Section1</a:t>
            </a:r>
            <a:endParaRPr lang="en-US" dirty="0"/>
          </a:p>
        </p:txBody>
      </p:sp>
      <p:sp>
        <p:nvSpPr>
          <p:cNvPr id="10" name="Rectangle 9"/>
          <p:cNvSpPr/>
          <p:nvPr userDrawn="1"/>
        </p:nvSpPr>
        <p:spPr>
          <a:xfrm>
            <a:off x="8827892" y="6157051"/>
            <a:ext cx="3031664" cy="523220"/>
          </a:xfrm>
          <a:prstGeom prst="rect">
            <a:avLst/>
          </a:prstGeom>
        </p:spPr>
        <p:txBody>
          <a:bodyPr wrap="none">
            <a:spAutoFit/>
          </a:bodyPr>
          <a:lstStyle/>
          <a:p>
            <a:pPr algn="r"/>
            <a:r>
              <a:rPr lang="es-ES" sz="2800" b="1" dirty="0" smtClean="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09944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foto">
    <p:bg>
      <p:bgPr>
        <a:solidFill>
          <a:srgbClr val="67217A"/>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825" y="1"/>
            <a:ext cx="6216650"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
        <p:nvSpPr>
          <p:cNvPr id="6" name="Title 1"/>
          <p:cNvSpPr>
            <a:spLocks noGrp="1"/>
          </p:cNvSpPr>
          <p:nvPr>
            <p:ph type="title" hasCustomPrompt="1"/>
          </p:nvPr>
        </p:nvSpPr>
        <p:spPr>
          <a:xfrm>
            <a:off x="274702" y="2117165"/>
            <a:ext cx="5714935" cy="1837298"/>
          </a:xfrm>
          <a:noFill/>
        </p:spPr>
        <p:txBody>
          <a:bodyPr lIns="146304" tIns="91440" rIns="146304" bIns="91440" anchor="t" anchorCtr="0"/>
          <a:lstStyle>
            <a:lvl1pPr>
              <a:defRPr sz="5400" spc="-100" baseline="0">
                <a:solidFill>
                  <a:schemeClr val="bg1"/>
                </a:solidFill>
              </a:defRPr>
            </a:lvl1pPr>
          </a:lstStyle>
          <a:p>
            <a:r>
              <a:rPr lang="en-US" dirty="0" smtClean="0"/>
              <a:t>Section1</a:t>
            </a:r>
            <a:endParaRPr lang="en-US" dirty="0"/>
          </a:p>
        </p:txBody>
      </p:sp>
    </p:spTree>
    <p:extLst>
      <p:ext uri="{BB962C8B-B14F-4D97-AF65-F5344CB8AC3E}">
        <p14:creationId xmlns:p14="http://schemas.microsoft.com/office/powerpoint/2010/main" val="224968164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 slide">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825" y="1"/>
            <a:ext cx="6216650"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
        <p:nvSpPr>
          <p:cNvPr id="6" name="Title 1"/>
          <p:cNvSpPr>
            <a:spLocks noGrp="1"/>
          </p:cNvSpPr>
          <p:nvPr>
            <p:ph type="title" hasCustomPrompt="1"/>
          </p:nvPr>
        </p:nvSpPr>
        <p:spPr>
          <a:xfrm>
            <a:off x="274702" y="2117165"/>
            <a:ext cx="5714935" cy="1837298"/>
          </a:xfrm>
          <a:noFill/>
        </p:spPr>
        <p:txBody>
          <a:bodyPr lIns="146304" tIns="91440" rIns="146304" bIns="91440" anchor="t" anchorCtr="0"/>
          <a:lstStyle>
            <a:lvl1pPr>
              <a:defRPr sz="5400" spc="-100" baseline="0">
                <a:solidFill>
                  <a:srgbClr val="67217A"/>
                </a:solidFill>
              </a:defRPr>
            </a:lvl1pPr>
          </a:lstStyle>
          <a:p>
            <a:r>
              <a:rPr lang="en-US" dirty="0" smtClean="0"/>
              <a:t>Section1</a:t>
            </a:r>
            <a:endParaRPr lang="en-US" dirty="0"/>
          </a:p>
        </p:txBody>
      </p:sp>
    </p:spTree>
    <p:extLst>
      <p:ext uri="{BB962C8B-B14F-4D97-AF65-F5344CB8AC3E}">
        <p14:creationId xmlns:p14="http://schemas.microsoft.com/office/powerpoint/2010/main" val="2523717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75" r:id="rId1"/>
    <p:sldLayoutId id="2147484264" r:id="rId2"/>
    <p:sldLayoutId id="2147484274" r:id="rId3"/>
    <p:sldLayoutId id="2147484266" r:id="rId4"/>
    <p:sldLayoutId id="2147484330" r:id="rId5"/>
    <p:sldLayoutId id="2147484331" r:id="rId6"/>
    <p:sldLayoutId id="2147484320" r:id="rId7"/>
    <p:sldLayoutId id="2147484326" r:id="rId8"/>
    <p:sldLayoutId id="2147484329" r:id="rId9"/>
    <p:sldLayoutId id="2147484323" r:id="rId10"/>
    <p:sldLayoutId id="2147484328" r:id="rId11"/>
    <p:sldLayoutId id="2147484325" r:id="rId12"/>
    <p:sldLayoutId id="2147484324" r:id="rId13"/>
    <p:sldLayoutId id="2147484332" r:id="rId14"/>
    <p:sldLayoutId id="2147484327" r:id="rId15"/>
    <p:sldLayoutId id="2147484276" r:id="rId16"/>
    <p:sldLayoutId id="2147484267" r:id="rId17"/>
    <p:sldLayoutId id="2147484268" r:id="rId18"/>
    <p:sldLayoutId id="2147484269" r:id="rId19"/>
    <p:sldLayoutId id="2147484270" r:id="rId20"/>
    <p:sldLayoutId id="2147484271" r:id="rId21"/>
    <p:sldLayoutId id="2147484272" r:id="rId22"/>
    <p:sldLayoutId id="2147484273" r:id="rId23"/>
    <p:sldLayoutId id="2147484277" r:id="rId24"/>
    <p:sldLayoutId id="2147484263" r:id="rId25"/>
    <p:sldLayoutId id="2147484307" r:id="rId26"/>
    <p:sldLayoutId id="2147484333" r:id="rId27"/>
    <p:sldLayoutId id="2147484334"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39.emf"/></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G"/><Relationship Id="rId3" Type="http://schemas.openxmlformats.org/officeDocument/2006/relationships/image" Target="../media/image8.jpeg"/><Relationship Id="rId7" Type="http://schemas.openxmlformats.org/officeDocument/2006/relationships/image" Target="../media/image12.png"/><Relationship Id="rId12" Type="http://schemas.openxmlformats.org/officeDocument/2006/relationships/image" Target="../media/image17.tif"/><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jp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7.xml"/><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67.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0061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27037" y="2125661"/>
            <a:ext cx="8229599" cy="4572001"/>
          </a:xfrm>
        </p:spPr>
        <p:txBody>
          <a:bodyPr/>
          <a:lstStyle/>
          <a:p>
            <a:r>
              <a:rPr lang="en-US" sz="3200" dirty="0" err="1" smtClean="0"/>
              <a:t>Completamente</a:t>
            </a:r>
            <a:r>
              <a:rPr lang="en-US" sz="3200" dirty="0" smtClean="0"/>
              <a:t> </a:t>
            </a:r>
            <a:r>
              <a:rPr lang="en-US" sz="3200" dirty="0" err="1" smtClean="0"/>
              <a:t>realizada</a:t>
            </a:r>
            <a:r>
              <a:rPr lang="en-US" sz="3200" dirty="0" smtClean="0"/>
              <a:t> con </a:t>
            </a:r>
            <a:r>
              <a:rPr lang="en-US" sz="3200" dirty="0" err="1" smtClean="0"/>
              <a:t>Xamarin.Forms</a:t>
            </a:r>
            <a:r>
              <a:rPr lang="en-US" sz="3200" dirty="0" smtClean="0"/>
              <a:t>.</a:t>
            </a:r>
          </a:p>
          <a:p>
            <a:r>
              <a:rPr lang="en-US" sz="3200" dirty="0" err="1" smtClean="0"/>
              <a:t>Compartiendo</a:t>
            </a:r>
            <a:r>
              <a:rPr lang="en-US" sz="3200" dirty="0" smtClean="0"/>
              <a:t> </a:t>
            </a:r>
            <a:r>
              <a:rPr lang="en-US" sz="3200" dirty="0" err="1" smtClean="0"/>
              <a:t>una</a:t>
            </a:r>
            <a:r>
              <a:rPr lang="en-US" sz="3200" dirty="0" smtClean="0"/>
              <a:t> </a:t>
            </a:r>
            <a:r>
              <a:rPr lang="en-US" sz="3200" dirty="0" err="1" smtClean="0"/>
              <a:t>enorme</a:t>
            </a:r>
            <a:r>
              <a:rPr lang="en-US" sz="3200" dirty="0" smtClean="0"/>
              <a:t> </a:t>
            </a:r>
            <a:r>
              <a:rPr lang="en-US" sz="3200" dirty="0" err="1" smtClean="0"/>
              <a:t>cantidad</a:t>
            </a:r>
            <a:r>
              <a:rPr lang="en-US" sz="3200" dirty="0" smtClean="0"/>
              <a:t> de </a:t>
            </a:r>
            <a:r>
              <a:rPr lang="en-US" sz="3200" dirty="0" err="1" smtClean="0"/>
              <a:t>código</a:t>
            </a:r>
            <a:r>
              <a:rPr lang="en-US" sz="3200" dirty="0" smtClean="0"/>
              <a:t>.</a:t>
            </a:r>
          </a:p>
          <a:p>
            <a:r>
              <a:rPr lang="en-US" sz="3200" dirty="0" err="1" smtClean="0"/>
              <a:t>Uso</a:t>
            </a:r>
            <a:r>
              <a:rPr lang="en-US" sz="3200" dirty="0" smtClean="0"/>
              <a:t> </a:t>
            </a:r>
            <a:r>
              <a:rPr lang="en-US" sz="3200" dirty="0" err="1" smtClean="0"/>
              <a:t>elevado</a:t>
            </a:r>
            <a:r>
              <a:rPr lang="en-US" sz="3200" dirty="0" smtClean="0"/>
              <a:t> de </a:t>
            </a:r>
            <a:r>
              <a:rPr lang="en-US" sz="3200" dirty="0" err="1" smtClean="0"/>
              <a:t>estilos</a:t>
            </a:r>
            <a:r>
              <a:rPr lang="en-US" sz="3200" dirty="0" smtClean="0"/>
              <a:t>, </a:t>
            </a:r>
            <a:r>
              <a:rPr lang="en-US" sz="3200" dirty="0" err="1" smtClean="0"/>
              <a:t>plantillas</a:t>
            </a:r>
            <a:r>
              <a:rPr lang="en-US" sz="3200" dirty="0" smtClean="0"/>
              <a:t> y custom renders.</a:t>
            </a:r>
          </a:p>
          <a:p>
            <a:r>
              <a:rPr lang="en-US" sz="3200" dirty="0" err="1" smtClean="0"/>
              <a:t>También</a:t>
            </a:r>
            <a:r>
              <a:rPr lang="en-US" sz="3200" dirty="0" smtClean="0"/>
              <a:t> </a:t>
            </a:r>
            <a:r>
              <a:rPr lang="en-US" sz="3200" dirty="0" err="1" smtClean="0"/>
              <a:t>novedades</a:t>
            </a:r>
            <a:r>
              <a:rPr lang="en-US" sz="3200" dirty="0" smtClean="0"/>
              <a:t> de </a:t>
            </a:r>
            <a:r>
              <a:rPr lang="en-US" sz="3200" dirty="0" err="1" smtClean="0"/>
              <a:t>Xamarin.Forms</a:t>
            </a:r>
            <a:r>
              <a:rPr lang="en-US" sz="3200" dirty="0" smtClean="0"/>
              <a:t> 2.0 </a:t>
            </a:r>
            <a:r>
              <a:rPr lang="en-US" sz="3200" dirty="0" err="1" smtClean="0"/>
              <a:t>como</a:t>
            </a:r>
            <a:r>
              <a:rPr lang="en-US" sz="3200" dirty="0" smtClean="0"/>
              <a:t> XAML </a:t>
            </a:r>
            <a:r>
              <a:rPr lang="en-US" sz="3200" dirty="0" err="1" smtClean="0"/>
              <a:t>compilado</a:t>
            </a:r>
            <a:r>
              <a:rPr lang="en-US" sz="3200" dirty="0"/>
              <a:t> </a:t>
            </a:r>
            <a:r>
              <a:rPr lang="en-US" sz="3200" dirty="0" smtClean="0"/>
              <a:t>o </a:t>
            </a:r>
            <a:r>
              <a:rPr lang="en-US" sz="3200" dirty="0" err="1" smtClean="0"/>
              <a:t>ControlTemplates</a:t>
            </a:r>
            <a:r>
              <a:rPr lang="en-US" sz="3200" dirty="0" smtClean="0"/>
              <a:t>.</a:t>
            </a:r>
          </a:p>
          <a:p>
            <a:pPr marL="0" indent="0">
              <a:buNone/>
            </a:pPr>
            <a:endParaRPr lang="en-US" dirty="0" smtClean="0"/>
          </a:p>
        </p:txBody>
      </p:sp>
      <p:sp>
        <p:nvSpPr>
          <p:cNvPr id="12" name="Title 11"/>
          <p:cNvSpPr>
            <a:spLocks noGrp="1"/>
          </p:cNvSpPr>
          <p:nvPr>
            <p:ph type="title"/>
          </p:nvPr>
        </p:nvSpPr>
        <p:spPr>
          <a:xfrm>
            <a:off x="503237" y="674687"/>
            <a:ext cx="11660966" cy="917575"/>
          </a:xfrm>
        </p:spPr>
        <p:txBody>
          <a:bodyPr/>
          <a:lstStyle/>
          <a:p>
            <a:r>
              <a:rPr lang="en-US" dirty="0" err="1" smtClean="0">
                <a:solidFill>
                  <a:schemeClr val="tx1"/>
                </a:solidFill>
              </a:rPr>
              <a:t>Nuestra</a:t>
            </a:r>
            <a:r>
              <a:rPr lang="en-US" dirty="0" smtClean="0">
                <a:solidFill>
                  <a:schemeClr val="tx1"/>
                </a:solidFill>
              </a:rPr>
              <a:t> </a:t>
            </a:r>
            <a:r>
              <a:rPr lang="en-US" dirty="0" err="1" smtClean="0">
                <a:solidFill>
                  <a:schemeClr val="tx1"/>
                </a:solidFill>
              </a:rPr>
              <a:t>primera</a:t>
            </a:r>
            <a:r>
              <a:rPr lang="en-US" dirty="0" smtClean="0">
                <a:solidFill>
                  <a:schemeClr val="tx1"/>
                </a:solidFill>
              </a:rPr>
              <a:t> DEMO</a:t>
            </a:r>
            <a:endParaRPr lang="en-US" dirty="0">
              <a:solidFill>
                <a:schemeClr val="tx1"/>
              </a:solidFill>
            </a:endParaRPr>
          </a:p>
        </p:txBody>
      </p:sp>
      <p:pic>
        <p:nvPicPr>
          <p:cNvPr id="2" name="Picture 1"/>
          <p:cNvPicPr>
            <a:picLocks noChangeAspect="1"/>
          </p:cNvPicPr>
          <p:nvPr/>
        </p:nvPicPr>
        <p:blipFill>
          <a:blip r:embed="rId3"/>
          <a:stretch>
            <a:fillRect/>
          </a:stretch>
        </p:blipFill>
        <p:spPr>
          <a:xfrm>
            <a:off x="8961437" y="1211262"/>
            <a:ext cx="2745940" cy="4924784"/>
          </a:xfrm>
          <a:prstGeom prst="rect">
            <a:avLst/>
          </a:prstGeom>
        </p:spPr>
      </p:pic>
    </p:spTree>
    <p:extLst>
      <p:ext uri="{BB962C8B-B14F-4D97-AF65-F5344CB8AC3E}">
        <p14:creationId xmlns:p14="http://schemas.microsoft.com/office/powerpoint/2010/main" val="35160645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738664"/>
          </a:xfrm>
        </p:spPr>
        <p:txBody>
          <a:bodyPr/>
          <a:lstStyle/>
          <a:p>
            <a:pPr lvl="0"/>
            <a:r>
              <a:rPr lang="en-US" dirty="0" err="1" smtClean="0"/>
              <a:t>Seguimos</a:t>
            </a:r>
            <a:r>
              <a:rPr lang="en-US" dirty="0" smtClean="0"/>
              <a:t> sin </a:t>
            </a:r>
            <a:r>
              <a:rPr lang="en-US" dirty="0" err="1" smtClean="0"/>
              <a:t>contar</a:t>
            </a:r>
            <a:r>
              <a:rPr lang="en-US" dirty="0" smtClean="0"/>
              <a:t> con editor visual XAML…</a:t>
            </a:r>
            <a:endParaRPr lang="en-US" dirty="0"/>
          </a:p>
        </p:txBody>
      </p:sp>
      <p:sp>
        <p:nvSpPr>
          <p:cNvPr id="3" name="Title 2"/>
          <p:cNvSpPr>
            <a:spLocks noGrp="1"/>
          </p:cNvSpPr>
          <p:nvPr>
            <p:ph type="title"/>
          </p:nvPr>
        </p:nvSpPr>
        <p:spPr/>
        <p:txBody>
          <a:bodyPr/>
          <a:lstStyle/>
          <a:p>
            <a:r>
              <a:rPr lang="es-ES" dirty="0" err="1" smtClean="0"/>
              <a:t>Xamarin.Forms</a:t>
            </a:r>
            <a:r>
              <a:rPr lang="es-ES" dirty="0" smtClean="0"/>
              <a:t> 2.0</a:t>
            </a:r>
            <a:endParaRPr lang="es-ES" dirty="0"/>
          </a:p>
        </p:txBody>
      </p:sp>
      <p:pic>
        <p:nvPicPr>
          <p:cNvPr id="4" name="Picture 3"/>
          <p:cNvPicPr>
            <a:picLocks noChangeAspect="1"/>
          </p:cNvPicPr>
          <p:nvPr/>
        </p:nvPicPr>
        <p:blipFill>
          <a:blip r:embed="rId2"/>
          <a:stretch>
            <a:fillRect/>
          </a:stretch>
        </p:blipFill>
        <p:spPr>
          <a:xfrm>
            <a:off x="2941637" y="2125662"/>
            <a:ext cx="6077071" cy="3796110"/>
          </a:xfrm>
          <a:prstGeom prst="rect">
            <a:avLst/>
          </a:prstGeom>
        </p:spPr>
      </p:pic>
    </p:spTree>
    <p:extLst>
      <p:ext uri="{BB962C8B-B14F-4D97-AF65-F5344CB8AC3E}">
        <p14:creationId xmlns:p14="http://schemas.microsoft.com/office/powerpoint/2010/main" val="2786465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27038" y="2125661"/>
            <a:ext cx="5791200" cy="4572001"/>
          </a:xfrm>
        </p:spPr>
        <p:txBody>
          <a:bodyPr/>
          <a:lstStyle/>
          <a:p>
            <a:r>
              <a:rPr lang="en-US" sz="3200" dirty="0" err="1" smtClean="0"/>
              <a:t>Permite</a:t>
            </a:r>
            <a:r>
              <a:rPr lang="en-US" sz="3200" dirty="0" smtClean="0"/>
              <a:t> </a:t>
            </a:r>
            <a:r>
              <a:rPr lang="en-US" sz="3200" dirty="0" err="1" smtClean="0"/>
              <a:t>ver</a:t>
            </a:r>
            <a:r>
              <a:rPr lang="en-US" sz="3200" dirty="0" smtClean="0"/>
              <a:t> </a:t>
            </a:r>
            <a:r>
              <a:rPr lang="en-US" sz="3200" dirty="0" err="1" smtClean="0"/>
              <a:t>cualquier</a:t>
            </a:r>
            <a:r>
              <a:rPr lang="en-US" sz="3200" dirty="0" smtClean="0"/>
              <a:t> </a:t>
            </a:r>
            <a:r>
              <a:rPr lang="en-US" sz="3200" dirty="0" err="1" smtClean="0"/>
              <a:t>cambio</a:t>
            </a:r>
            <a:r>
              <a:rPr lang="en-US" sz="3200" dirty="0" smtClean="0"/>
              <a:t> </a:t>
            </a:r>
            <a:r>
              <a:rPr lang="en-US" sz="3200" dirty="0" err="1" smtClean="0"/>
              <a:t>en</a:t>
            </a:r>
            <a:r>
              <a:rPr lang="en-US" sz="3200" dirty="0" smtClean="0"/>
              <a:t> </a:t>
            </a:r>
            <a:r>
              <a:rPr lang="en-US" sz="3200" dirty="0" err="1" smtClean="0"/>
              <a:t>una</a:t>
            </a:r>
            <a:r>
              <a:rPr lang="en-US" sz="3200" dirty="0" smtClean="0"/>
              <a:t> vista XAML al </a:t>
            </a:r>
            <a:r>
              <a:rPr lang="en-US" sz="3200" dirty="0" err="1" smtClean="0"/>
              <a:t>vuelo</a:t>
            </a:r>
            <a:r>
              <a:rPr lang="en-US" sz="3200" dirty="0" smtClean="0"/>
              <a:t>.</a:t>
            </a:r>
          </a:p>
          <a:p>
            <a:endParaRPr lang="en-US" sz="3200" dirty="0" smtClean="0"/>
          </a:p>
          <a:p>
            <a:r>
              <a:rPr lang="en-US" sz="3200" dirty="0" err="1" smtClean="0"/>
              <a:t>Podemos</a:t>
            </a:r>
            <a:r>
              <a:rPr lang="en-US" sz="3200" dirty="0" smtClean="0"/>
              <a:t> </a:t>
            </a:r>
            <a:r>
              <a:rPr lang="en-US" sz="3200" dirty="0" err="1" smtClean="0"/>
              <a:t>ver</a:t>
            </a:r>
            <a:r>
              <a:rPr lang="en-US" sz="3200" dirty="0" smtClean="0"/>
              <a:t> </a:t>
            </a:r>
            <a:r>
              <a:rPr lang="en-US" sz="3200" dirty="0" err="1" smtClean="0"/>
              <a:t>los</a:t>
            </a:r>
            <a:r>
              <a:rPr lang="en-US" sz="3200" dirty="0" smtClean="0"/>
              <a:t> </a:t>
            </a:r>
            <a:r>
              <a:rPr lang="en-US" sz="3200" dirty="0" err="1" smtClean="0"/>
              <a:t>resultados</a:t>
            </a:r>
            <a:r>
              <a:rPr lang="en-US" sz="3200" dirty="0" smtClean="0"/>
              <a:t> </a:t>
            </a:r>
            <a:r>
              <a:rPr lang="en-US" sz="3200" dirty="0" err="1" smtClean="0"/>
              <a:t>en</a:t>
            </a:r>
            <a:r>
              <a:rPr lang="en-US" sz="3200" dirty="0" smtClean="0"/>
              <a:t> N </a:t>
            </a:r>
            <a:r>
              <a:rPr lang="en-US" sz="3200" dirty="0" err="1" smtClean="0"/>
              <a:t>emuladores</a:t>
            </a:r>
            <a:r>
              <a:rPr lang="en-US" sz="3200" dirty="0" smtClean="0"/>
              <a:t> o </a:t>
            </a:r>
            <a:r>
              <a:rPr lang="en-US" sz="3200" dirty="0" err="1" smtClean="0"/>
              <a:t>dispositivos</a:t>
            </a:r>
            <a:r>
              <a:rPr lang="en-US" sz="3200" dirty="0" smtClean="0"/>
              <a:t> </a:t>
            </a:r>
            <a:r>
              <a:rPr lang="en-US" sz="3200" dirty="0" err="1" smtClean="0"/>
              <a:t>físicos</a:t>
            </a:r>
            <a:r>
              <a:rPr lang="en-US" sz="3200" dirty="0" smtClean="0"/>
              <a:t>.</a:t>
            </a:r>
          </a:p>
          <a:p>
            <a:endParaRPr lang="en-US" sz="3200" dirty="0" smtClean="0"/>
          </a:p>
          <a:p>
            <a:r>
              <a:rPr lang="en-US" sz="3200" dirty="0" err="1" smtClean="0"/>
              <a:t>Disponible</a:t>
            </a:r>
            <a:r>
              <a:rPr lang="en-US" sz="3200" dirty="0" smtClean="0"/>
              <a:t> para Xamarin Studio y Visual Studio.</a:t>
            </a:r>
          </a:p>
          <a:p>
            <a:pPr marL="0" indent="0">
              <a:buNone/>
            </a:pPr>
            <a:endParaRPr lang="en-US" dirty="0" smtClean="0"/>
          </a:p>
        </p:txBody>
      </p:sp>
      <p:sp>
        <p:nvSpPr>
          <p:cNvPr id="12" name="Title 11"/>
          <p:cNvSpPr>
            <a:spLocks noGrp="1"/>
          </p:cNvSpPr>
          <p:nvPr>
            <p:ph type="title"/>
          </p:nvPr>
        </p:nvSpPr>
        <p:spPr>
          <a:xfrm>
            <a:off x="503237" y="674687"/>
            <a:ext cx="11660966" cy="917575"/>
          </a:xfrm>
        </p:spPr>
        <p:txBody>
          <a:bodyPr/>
          <a:lstStyle/>
          <a:p>
            <a:r>
              <a:rPr lang="en-US" dirty="0" smtClean="0">
                <a:solidFill>
                  <a:schemeClr val="tx1"/>
                </a:solidFill>
              </a:rPr>
              <a:t>Gorilla Player</a:t>
            </a:r>
            <a:endParaRPr lang="en-US" dirty="0">
              <a:solidFill>
                <a:schemeClr val="tx1"/>
              </a:solidFill>
            </a:endParaRPr>
          </a:p>
        </p:txBody>
      </p:sp>
      <p:pic>
        <p:nvPicPr>
          <p:cNvPr id="15" name="Picture 14"/>
          <p:cNvPicPr>
            <a:picLocks noChangeAspect="1"/>
          </p:cNvPicPr>
          <p:nvPr/>
        </p:nvPicPr>
        <p:blipFill>
          <a:blip r:embed="rId3"/>
          <a:stretch>
            <a:fillRect/>
          </a:stretch>
        </p:blipFill>
        <p:spPr>
          <a:xfrm>
            <a:off x="6676293" y="296862"/>
            <a:ext cx="5424363" cy="5943600"/>
          </a:xfrm>
          <a:prstGeom prst="rect">
            <a:avLst/>
          </a:prstGeom>
        </p:spPr>
      </p:pic>
    </p:spTree>
    <p:extLst>
      <p:ext uri="{BB962C8B-B14F-4D97-AF65-F5344CB8AC3E}">
        <p14:creationId xmlns:p14="http://schemas.microsoft.com/office/powerpoint/2010/main" val="3844992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5867398" cy="1846659"/>
          </a:xfrm>
        </p:spPr>
        <p:txBody>
          <a:bodyPr/>
          <a:lstStyle/>
          <a:p>
            <a:pPr lvl="0"/>
            <a:r>
              <a:rPr lang="en-US" dirty="0" err="1" smtClean="0">
                <a:solidFill>
                  <a:schemeClr val="tx1"/>
                </a:solidFill>
              </a:rPr>
              <a:t>Podemos</a:t>
            </a:r>
            <a:r>
              <a:rPr lang="en-US" dirty="0" smtClean="0">
                <a:solidFill>
                  <a:schemeClr val="tx1"/>
                </a:solidFill>
              </a:rPr>
              <a:t> </a:t>
            </a:r>
            <a:r>
              <a:rPr lang="en-US" dirty="0" err="1" smtClean="0">
                <a:solidFill>
                  <a:schemeClr val="tx1"/>
                </a:solidFill>
              </a:rPr>
              <a:t>utilizar</a:t>
            </a:r>
            <a:r>
              <a:rPr lang="en-US" dirty="0" smtClean="0">
                <a:solidFill>
                  <a:schemeClr val="tx1"/>
                </a:solidFill>
              </a:rPr>
              <a:t> </a:t>
            </a:r>
            <a:r>
              <a:rPr lang="en-US" dirty="0" err="1" smtClean="0">
                <a:solidFill>
                  <a:schemeClr val="tx1"/>
                </a:solidFill>
              </a:rPr>
              <a:t>datos</a:t>
            </a:r>
            <a:r>
              <a:rPr lang="en-US" dirty="0" smtClean="0">
                <a:solidFill>
                  <a:schemeClr val="tx1"/>
                </a:solidFill>
              </a:rPr>
              <a:t> de </a:t>
            </a:r>
            <a:r>
              <a:rPr lang="en-US" dirty="0" err="1" smtClean="0">
                <a:solidFill>
                  <a:schemeClr val="tx1"/>
                </a:solidFill>
              </a:rPr>
              <a:t>prueba</a:t>
            </a:r>
            <a:r>
              <a:rPr lang="en-US" dirty="0" smtClean="0">
                <a:solidFill>
                  <a:schemeClr val="tx1"/>
                </a:solidFill>
              </a:rPr>
              <a:t> para </a:t>
            </a:r>
            <a:r>
              <a:rPr lang="en-US" dirty="0" err="1" smtClean="0">
                <a:solidFill>
                  <a:schemeClr val="tx1"/>
                </a:solidFill>
              </a:rPr>
              <a:t>probar</a:t>
            </a:r>
            <a:r>
              <a:rPr lang="en-US" dirty="0" smtClean="0">
                <a:solidFill>
                  <a:schemeClr val="tx1"/>
                </a:solidFill>
              </a:rPr>
              <a:t> </a:t>
            </a:r>
            <a:r>
              <a:rPr lang="en-US" dirty="0" err="1" smtClean="0">
                <a:solidFill>
                  <a:schemeClr val="tx1"/>
                </a:solidFill>
              </a:rPr>
              <a:t>nuestras</a:t>
            </a:r>
            <a:r>
              <a:rPr lang="en-US" dirty="0" smtClean="0">
                <a:solidFill>
                  <a:schemeClr val="tx1"/>
                </a:solidFill>
              </a:rPr>
              <a:t> UI.</a:t>
            </a:r>
            <a:endParaRPr lang="en-US" dirty="0">
              <a:solidFill>
                <a:schemeClr val="tx1"/>
              </a:solidFill>
            </a:endParaRPr>
          </a:p>
        </p:txBody>
      </p:sp>
      <p:sp>
        <p:nvSpPr>
          <p:cNvPr id="3" name="Title 2"/>
          <p:cNvSpPr>
            <a:spLocks noGrp="1"/>
          </p:cNvSpPr>
          <p:nvPr>
            <p:ph type="title"/>
          </p:nvPr>
        </p:nvSpPr>
        <p:spPr/>
        <p:txBody>
          <a:bodyPr/>
          <a:lstStyle/>
          <a:p>
            <a:r>
              <a:rPr lang="es-ES" dirty="0" err="1" smtClean="0"/>
              <a:t>Gorilla</a:t>
            </a:r>
            <a:r>
              <a:rPr lang="es-ES" dirty="0" smtClean="0"/>
              <a:t> Player</a:t>
            </a:r>
            <a:endParaRPr lang="es-ES" dirty="0"/>
          </a:p>
        </p:txBody>
      </p:sp>
      <p:pic>
        <p:nvPicPr>
          <p:cNvPr id="5" name="Picture 4"/>
          <p:cNvPicPr>
            <a:picLocks noChangeAspect="1"/>
          </p:cNvPicPr>
          <p:nvPr/>
        </p:nvPicPr>
        <p:blipFill>
          <a:blip r:embed="rId2"/>
          <a:stretch>
            <a:fillRect/>
          </a:stretch>
        </p:blipFill>
        <p:spPr>
          <a:xfrm>
            <a:off x="6142037" y="1212849"/>
            <a:ext cx="6105525" cy="3381375"/>
          </a:xfrm>
          <a:prstGeom prst="rect">
            <a:avLst/>
          </a:prstGeom>
        </p:spPr>
      </p:pic>
      <p:pic>
        <p:nvPicPr>
          <p:cNvPr id="6" name="Picture 5"/>
          <p:cNvPicPr>
            <a:picLocks noChangeAspect="1"/>
          </p:cNvPicPr>
          <p:nvPr/>
        </p:nvPicPr>
        <p:blipFill>
          <a:blip r:embed="rId3"/>
          <a:stretch>
            <a:fillRect/>
          </a:stretch>
        </p:blipFill>
        <p:spPr>
          <a:xfrm>
            <a:off x="427037" y="3059509"/>
            <a:ext cx="4124325" cy="3914775"/>
          </a:xfrm>
          <a:prstGeom prst="rect">
            <a:avLst/>
          </a:prstGeom>
        </p:spPr>
      </p:pic>
      <p:sp>
        <p:nvSpPr>
          <p:cNvPr id="7" name="Text Placeholder 1"/>
          <p:cNvSpPr txBox="1">
            <a:spLocks/>
          </p:cNvSpPr>
          <p:nvPr/>
        </p:nvSpPr>
        <p:spPr>
          <a:xfrm>
            <a:off x="5837237" y="4455558"/>
            <a:ext cx="5867398" cy="184665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solidFill>
                  <a:srgbClr val="67217A"/>
                </a:soli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solidFill>
                  <a:schemeClr val="tx1"/>
                </a:solidFill>
              </a:rPr>
              <a:t>Obtenemos</a:t>
            </a:r>
            <a:r>
              <a:rPr lang="en-US" dirty="0" smtClean="0">
                <a:solidFill>
                  <a:schemeClr val="tx1"/>
                </a:solidFill>
              </a:rPr>
              <a:t> </a:t>
            </a:r>
            <a:r>
              <a:rPr lang="en-US" dirty="0" err="1" smtClean="0">
                <a:solidFill>
                  <a:schemeClr val="tx1"/>
                </a:solidFill>
              </a:rPr>
              <a:t>información</a:t>
            </a:r>
            <a:r>
              <a:rPr lang="en-US" dirty="0" smtClean="0">
                <a:solidFill>
                  <a:schemeClr val="tx1"/>
                </a:solidFill>
              </a:rPr>
              <a:t> de </a:t>
            </a:r>
            <a:r>
              <a:rPr lang="en-US" dirty="0" err="1" smtClean="0">
                <a:solidFill>
                  <a:schemeClr val="tx1"/>
                </a:solidFill>
              </a:rPr>
              <a:t>errores</a:t>
            </a:r>
            <a:r>
              <a:rPr lang="en-US" dirty="0" smtClean="0">
                <a:solidFill>
                  <a:schemeClr val="tx1"/>
                </a:solidFill>
              </a:rPr>
              <a:t> de </a:t>
            </a:r>
            <a:r>
              <a:rPr lang="en-US" dirty="0" err="1" smtClean="0">
                <a:solidFill>
                  <a:schemeClr val="tx1"/>
                </a:solidFill>
              </a:rPr>
              <a:t>marcado</a:t>
            </a:r>
            <a:r>
              <a:rPr lang="en-US" dirty="0" smtClean="0">
                <a:solidFill>
                  <a:schemeClr val="tx1"/>
                </a:solidFill>
              </a:rPr>
              <a:t> XAML al </a:t>
            </a:r>
            <a:r>
              <a:rPr lang="en-US" dirty="0" err="1" smtClean="0">
                <a:solidFill>
                  <a:schemeClr val="tx1"/>
                </a:solidFill>
              </a:rPr>
              <a:t>vuelo</a:t>
            </a:r>
            <a:r>
              <a:rPr lang="en-US" dirty="0">
                <a:solidFill>
                  <a:schemeClr val="tx1"/>
                </a:solidFill>
              </a:rPr>
              <a:t>!</a:t>
            </a:r>
          </a:p>
        </p:txBody>
      </p:sp>
    </p:spTree>
    <p:extLst>
      <p:ext uri="{BB962C8B-B14F-4D97-AF65-F5344CB8AC3E}">
        <p14:creationId xmlns:p14="http://schemas.microsoft.com/office/powerpoint/2010/main" val="1193820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srcRect l="6662" r="6662"/>
          <a:stretch>
            <a:fillRect/>
          </a:stretch>
        </p:blipFill>
        <p:spPr/>
      </p:pic>
      <p:sp>
        <p:nvSpPr>
          <p:cNvPr id="3" name="Title 2"/>
          <p:cNvSpPr>
            <a:spLocks noGrp="1"/>
          </p:cNvSpPr>
          <p:nvPr>
            <p:ph type="title"/>
          </p:nvPr>
        </p:nvSpPr>
        <p:spPr>
          <a:xfrm>
            <a:off x="274702" y="2117164"/>
            <a:ext cx="5714935" cy="2446897"/>
          </a:xfrm>
        </p:spPr>
        <p:txBody>
          <a:bodyPr/>
          <a:lstStyle/>
          <a:p>
            <a:r>
              <a:rPr lang="es-ES" b="1" dirty="0" smtClean="0"/>
              <a:t>DEMO </a:t>
            </a:r>
            <a:r>
              <a:rPr lang="es-ES" b="1" dirty="0" err="1" smtClean="0"/>
              <a:t>Gorilla</a:t>
            </a:r>
            <a:r>
              <a:rPr lang="es-ES" b="1" dirty="0" smtClean="0"/>
              <a:t> Player</a:t>
            </a:r>
            <a:r>
              <a:rPr lang="es-ES" dirty="0" smtClean="0"/>
              <a:t/>
            </a:r>
            <a:br>
              <a:rPr lang="es-ES" dirty="0" smtClean="0"/>
            </a:br>
            <a:r>
              <a:rPr lang="es-ES" sz="3600" dirty="0" err="1" smtClean="0"/>
              <a:t>Previsualización</a:t>
            </a:r>
            <a:r>
              <a:rPr lang="es-ES" sz="3600" dirty="0" smtClean="0"/>
              <a:t> de XAML al vuelo!</a:t>
            </a:r>
            <a:endParaRPr lang="es-ES" sz="3600" dirty="0"/>
          </a:p>
        </p:txBody>
      </p:sp>
    </p:spTree>
    <p:extLst>
      <p:ext uri="{BB962C8B-B14F-4D97-AF65-F5344CB8AC3E}">
        <p14:creationId xmlns:p14="http://schemas.microsoft.com/office/powerpoint/2010/main" val="34717797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7" y="1212850"/>
            <a:ext cx="11734802" cy="2474524"/>
          </a:xfrm>
        </p:spPr>
        <p:txBody>
          <a:bodyPr/>
          <a:lstStyle/>
          <a:p>
            <a:pPr lvl="1"/>
            <a:r>
              <a:rPr lang="en-US" dirty="0" smtClean="0"/>
              <a:t>¿</a:t>
            </a:r>
            <a:r>
              <a:rPr lang="en-US" dirty="0" err="1" smtClean="0"/>
              <a:t>Alguna</a:t>
            </a:r>
            <a:r>
              <a:rPr lang="en-US" dirty="0" smtClean="0"/>
              <a:t> </a:t>
            </a:r>
            <a:r>
              <a:rPr lang="en-US" dirty="0" err="1" smtClean="0"/>
              <a:t>vez</a:t>
            </a:r>
            <a:r>
              <a:rPr lang="en-US" dirty="0" smtClean="0"/>
              <a:t> has </a:t>
            </a:r>
            <a:r>
              <a:rPr lang="en-US" dirty="0" err="1" smtClean="0"/>
              <a:t>tenido</a:t>
            </a:r>
            <a:r>
              <a:rPr lang="en-US" dirty="0" smtClean="0"/>
              <a:t> un </a:t>
            </a:r>
            <a:r>
              <a:rPr lang="en-US" dirty="0" err="1" smtClean="0"/>
              <a:t>elemento</a:t>
            </a:r>
            <a:r>
              <a:rPr lang="en-US" dirty="0" smtClean="0"/>
              <a:t> visual que no </a:t>
            </a:r>
            <a:r>
              <a:rPr lang="en-US" dirty="0" err="1" smtClean="0"/>
              <a:t>aparece</a:t>
            </a:r>
            <a:r>
              <a:rPr lang="en-US" dirty="0" smtClean="0"/>
              <a:t>, o lo </a:t>
            </a:r>
            <a:r>
              <a:rPr lang="en-US" dirty="0" err="1" smtClean="0"/>
              <a:t>hace</a:t>
            </a:r>
            <a:r>
              <a:rPr lang="en-US" dirty="0" smtClean="0"/>
              <a:t> </a:t>
            </a:r>
            <a:r>
              <a:rPr lang="en-US" dirty="0" err="1" smtClean="0"/>
              <a:t>donde</a:t>
            </a:r>
            <a:r>
              <a:rPr lang="en-US" dirty="0" smtClean="0"/>
              <a:t> no </a:t>
            </a:r>
            <a:r>
              <a:rPr lang="en-US" dirty="0" err="1" smtClean="0"/>
              <a:t>esperas</a:t>
            </a:r>
            <a:r>
              <a:rPr lang="en-US" dirty="0" smtClean="0"/>
              <a:t>?</a:t>
            </a:r>
          </a:p>
          <a:p>
            <a:pPr lvl="1"/>
            <a:endParaRPr lang="en-US" dirty="0"/>
          </a:p>
          <a:p>
            <a:pPr lvl="1"/>
            <a:r>
              <a:rPr lang="en-US" dirty="0" smtClean="0"/>
              <a:t>¿</a:t>
            </a:r>
            <a:r>
              <a:rPr lang="en-US" dirty="0" err="1" smtClean="0"/>
              <a:t>Deseas</a:t>
            </a:r>
            <a:r>
              <a:rPr lang="en-US" dirty="0" smtClean="0"/>
              <a:t> </a:t>
            </a:r>
            <a:r>
              <a:rPr lang="en-US" dirty="0" err="1" smtClean="0"/>
              <a:t>hacer</a:t>
            </a:r>
            <a:r>
              <a:rPr lang="en-US" dirty="0" smtClean="0"/>
              <a:t> </a:t>
            </a:r>
            <a:r>
              <a:rPr lang="en-US" dirty="0" err="1" smtClean="0"/>
              <a:t>algun</a:t>
            </a:r>
            <a:r>
              <a:rPr lang="en-US" dirty="0" smtClean="0"/>
              <a:t> </a:t>
            </a:r>
            <a:r>
              <a:rPr lang="en-US" dirty="0" err="1" smtClean="0"/>
              <a:t>cambio</a:t>
            </a:r>
            <a:r>
              <a:rPr lang="en-US" dirty="0" smtClean="0"/>
              <a:t> </a:t>
            </a:r>
            <a:r>
              <a:rPr lang="en-US" dirty="0" err="1" smtClean="0"/>
              <a:t>rápido</a:t>
            </a:r>
            <a:r>
              <a:rPr lang="en-US" dirty="0" smtClean="0"/>
              <a:t> </a:t>
            </a:r>
            <a:r>
              <a:rPr lang="en-US" dirty="0" err="1" smtClean="0"/>
              <a:t>en</a:t>
            </a:r>
            <a:r>
              <a:rPr lang="en-US" dirty="0" smtClean="0"/>
              <a:t> </a:t>
            </a:r>
            <a:r>
              <a:rPr lang="en-US" dirty="0" err="1" smtClean="0"/>
              <a:t>algun</a:t>
            </a:r>
            <a:r>
              <a:rPr lang="en-US" dirty="0" smtClean="0"/>
              <a:t> </a:t>
            </a:r>
            <a:r>
              <a:rPr lang="en-US" dirty="0" err="1" smtClean="0"/>
              <a:t>elemento</a:t>
            </a:r>
            <a:r>
              <a:rPr lang="en-US" dirty="0" smtClean="0"/>
              <a:t> de la UI?</a:t>
            </a:r>
          </a:p>
          <a:p>
            <a:pPr lvl="1"/>
            <a:endParaRPr lang="en-US" dirty="0"/>
          </a:p>
          <a:p>
            <a:pPr lvl="1"/>
            <a:r>
              <a:rPr lang="en-US" dirty="0" smtClean="0"/>
              <a:t>¿</a:t>
            </a:r>
            <a:r>
              <a:rPr lang="en-US" dirty="0" err="1" smtClean="0"/>
              <a:t>Deseas</a:t>
            </a:r>
            <a:r>
              <a:rPr lang="en-US" dirty="0" smtClean="0"/>
              <a:t> </a:t>
            </a:r>
            <a:r>
              <a:rPr lang="en-US" dirty="0" err="1" smtClean="0"/>
              <a:t>realizar</a:t>
            </a:r>
            <a:r>
              <a:rPr lang="en-US" dirty="0" smtClean="0"/>
              <a:t> </a:t>
            </a:r>
            <a:r>
              <a:rPr lang="en-US" dirty="0" err="1" smtClean="0"/>
              <a:t>varias</a:t>
            </a:r>
            <a:r>
              <a:rPr lang="en-US" dirty="0" smtClean="0"/>
              <a:t> </a:t>
            </a:r>
            <a:r>
              <a:rPr lang="en-US" dirty="0" err="1" smtClean="0"/>
              <a:t>pruebas</a:t>
            </a:r>
            <a:r>
              <a:rPr lang="en-US" dirty="0" smtClean="0"/>
              <a:t> consecutives </a:t>
            </a:r>
            <a:r>
              <a:rPr lang="en-US" dirty="0" err="1" smtClean="0"/>
              <a:t>sobre</a:t>
            </a:r>
            <a:r>
              <a:rPr lang="en-US" dirty="0" smtClean="0"/>
              <a:t> la App?</a:t>
            </a:r>
            <a:endParaRPr lang="en-US" dirty="0"/>
          </a:p>
        </p:txBody>
      </p:sp>
      <p:sp>
        <p:nvSpPr>
          <p:cNvPr id="3" name="Title 2"/>
          <p:cNvSpPr>
            <a:spLocks noGrp="1"/>
          </p:cNvSpPr>
          <p:nvPr>
            <p:ph type="title"/>
          </p:nvPr>
        </p:nvSpPr>
        <p:spPr/>
        <p:txBody>
          <a:bodyPr/>
          <a:lstStyle/>
          <a:p>
            <a:r>
              <a:rPr lang="es-ES" dirty="0" smtClean="0"/>
              <a:t>Xamarin Inspector</a:t>
            </a:r>
            <a:endParaRPr lang="es-ES" dirty="0"/>
          </a:p>
        </p:txBody>
      </p:sp>
      <p:pic>
        <p:nvPicPr>
          <p:cNvPr id="4" name="Picture 3"/>
          <p:cNvPicPr>
            <a:picLocks noChangeAspect="1"/>
          </p:cNvPicPr>
          <p:nvPr/>
        </p:nvPicPr>
        <p:blipFill>
          <a:blip r:embed="rId2"/>
          <a:stretch>
            <a:fillRect/>
          </a:stretch>
        </p:blipFill>
        <p:spPr>
          <a:xfrm>
            <a:off x="0" y="3650500"/>
            <a:ext cx="5715000" cy="3333750"/>
          </a:xfrm>
          <a:prstGeom prst="rect">
            <a:avLst/>
          </a:prstGeom>
        </p:spPr>
      </p:pic>
    </p:spTree>
    <p:extLst>
      <p:ext uri="{BB962C8B-B14F-4D97-AF65-F5344CB8AC3E}">
        <p14:creationId xmlns:p14="http://schemas.microsoft.com/office/powerpoint/2010/main" val="9448782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smtClean="0"/>
              <a:t>Xamarin Inspector</a:t>
            </a:r>
            <a:endParaRPr lang="es-ES" dirty="0"/>
          </a:p>
        </p:txBody>
      </p:sp>
      <p:sp>
        <p:nvSpPr>
          <p:cNvPr id="6" name="Text Placeholder 1"/>
          <p:cNvSpPr>
            <a:spLocks noGrp="1"/>
          </p:cNvSpPr>
          <p:nvPr>
            <p:ph type="body" sz="quarter" idx="10"/>
          </p:nvPr>
        </p:nvSpPr>
        <p:spPr>
          <a:xfrm>
            <a:off x="427037" y="1212850"/>
            <a:ext cx="11734802" cy="1846659"/>
          </a:xfrm>
        </p:spPr>
        <p:txBody>
          <a:bodyPr/>
          <a:lstStyle/>
          <a:p>
            <a:pPr lvl="0"/>
            <a:r>
              <a:rPr lang="en-US" dirty="0" err="1" smtClean="0"/>
              <a:t>Permite</a:t>
            </a:r>
            <a:r>
              <a:rPr lang="en-US" dirty="0" smtClean="0"/>
              <a:t> </a:t>
            </a:r>
            <a:r>
              <a:rPr lang="en-US" dirty="0" err="1" smtClean="0"/>
              <a:t>inspeccionar</a:t>
            </a:r>
            <a:r>
              <a:rPr lang="en-US" dirty="0" smtClean="0"/>
              <a:t> el </a:t>
            </a:r>
            <a:r>
              <a:rPr lang="en-US" dirty="0" err="1" smtClean="0"/>
              <a:t>árbol</a:t>
            </a:r>
            <a:r>
              <a:rPr lang="en-US" dirty="0" smtClean="0"/>
              <a:t> visual de </a:t>
            </a:r>
            <a:r>
              <a:rPr lang="en-US" dirty="0" err="1" smtClean="0"/>
              <a:t>nuestra</a:t>
            </a:r>
            <a:r>
              <a:rPr lang="en-US" dirty="0" smtClean="0"/>
              <a:t> App, </a:t>
            </a:r>
            <a:r>
              <a:rPr lang="en-US" dirty="0" err="1" smtClean="0"/>
              <a:t>modificar</a:t>
            </a:r>
            <a:r>
              <a:rPr lang="en-US" dirty="0" smtClean="0"/>
              <a:t> </a:t>
            </a:r>
            <a:r>
              <a:rPr lang="en-US" dirty="0" err="1" smtClean="0"/>
              <a:t>elementos</a:t>
            </a:r>
            <a:r>
              <a:rPr lang="en-US" dirty="0" smtClean="0"/>
              <a:t> y </a:t>
            </a:r>
            <a:r>
              <a:rPr lang="en-US" dirty="0" err="1" smtClean="0"/>
              <a:t>ejecutar</a:t>
            </a:r>
            <a:r>
              <a:rPr lang="en-US" dirty="0" smtClean="0"/>
              <a:t> </a:t>
            </a:r>
            <a:r>
              <a:rPr lang="en-US" dirty="0" err="1" smtClean="0"/>
              <a:t>pequeñas</a:t>
            </a:r>
            <a:r>
              <a:rPr lang="en-US" dirty="0" smtClean="0"/>
              <a:t> </a:t>
            </a:r>
            <a:r>
              <a:rPr lang="en-US" dirty="0" err="1" smtClean="0"/>
              <a:t>expresiones</a:t>
            </a:r>
            <a:r>
              <a:rPr lang="en-US" dirty="0" smtClean="0"/>
              <a:t> </a:t>
            </a:r>
            <a:r>
              <a:rPr lang="en-US" dirty="0" err="1" smtClean="0"/>
              <a:t>en</a:t>
            </a:r>
            <a:r>
              <a:rPr lang="en-US" dirty="0" smtClean="0"/>
              <a:t> C# sin </a:t>
            </a:r>
            <a:r>
              <a:rPr lang="en-US" dirty="0" err="1" smtClean="0"/>
              <a:t>necesidad</a:t>
            </a:r>
            <a:r>
              <a:rPr lang="en-US" dirty="0" smtClean="0"/>
              <a:t> de </a:t>
            </a:r>
            <a:r>
              <a:rPr lang="en-US" dirty="0" err="1" smtClean="0"/>
              <a:t>detener</a:t>
            </a:r>
            <a:r>
              <a:rPr lang="en-US" dirty="0" smtClean="0"/>
              <a:t> la App.</a:t>
            </a:r>
          </a:p>
        </p:txBody>
      </p:sp>
      <p:pic>
        <p:nvPicPr>
          <p:cNvPr id="7" name="Picture 6"/>
          <p:cNvPicPr>
            <a:picLocks noChangeAspect="1"/>
          </p:cNvPicPr>
          <p:nvPr/>
        </p:nvPicPr>
        <p:blipFill>
          <a:blip r:embed="rId2"/>
          <a:stretch>
            <a:fillRect/>
          </a:stretch>
        </p:blipFill>
        <p:spPr>
          <a:xfrm>
            <a:off x="579437" y="3059509"/>
            <a:ext cx="6753972" cy="3276600"/>
          </a:xfrm>
          <a:prstGeom prst="rect">
            <a:avLst/>
          </a:prstGeom>
        </p:spPr>
      </p:pic>
    </p:spTree>
    <p:extLst>
      <p:ext uri="{BB962C8B-B14F-4D97-AF65-F5344CB8AC3E}">
        <p14:creationId xmlns:p14="http://schemas.microsoft.com/office/powerpoint/2010/main" val="2812338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2117164"/>
            <a:ext cx="5714935" cy="2370697"/>
          </a:xfrm>
        </p:spPr>
        <p:txBody>
          <a:bodyPr/>
          <a:lstStyle/>
          <a:p>
            <a:r>
              <a:rPr lang="es-ES" b="1" dirty="0" smtClean="0"/>
              <a:t>DEMO Xamarin Inspector</a:t>
            </a:r>
            <a:r>
              <a:rPr lang="es-ES" dirty="0" smtClean="0"/>
              <a:t/>
            </a:r>
            <a:br>
              <a:rPr lang="es-ES" dirty="0" smtClean="0"/>
            </a:br>
            <a:r>
              <a:rPr lang="es-ES" sz="4000" dirty="0" smtClean="0"/>
              <a:t>Inspeccionando la app</a:t>
            </a:r>
            <a:endParaRPr lang="es-ES" dirty="0"/>
          </a:p>
        </p:txBody>
      </p:sp>
      <p:pic>
        <p:nvPicPr>
          <p:cNvPr id="5" name="Picture Placeholder 4"/>
          <p:cNvPicPr>
            <a:picLocks noGrp="1" noChangeAspect="1"/>
          </p:cNvPicPr>
          <p:nvPr>
            <p:ph type="pic" sz="quarter" idx="10"/>
          </p:nvPr>
        </p:nvPicPr>
        <p:blipFill>
          <a:blip r:embed="rId2"/>
          <a:srcRect l="25973" r="25973"/>
          <a:stretch>
            <a:fillRect/>
          </a:stretch>
        </p:blipFill>
        <p:spPr/>
      </p:pic>
    </p:spTree>
    <p:extLst>
      <p:ext uri="{BB962C8B-B14F-4D97-AF65-F5344CB8AC3E}">
        <p14:creationId xmlns:p14="http://schemas.microsoft.com/office/powerpoint/2010/main" val="41926368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41837" y="1212850"/>
            <a:ext cx="7620002" cy="3250121"/>
          </a:xfrm>
        </p:spPr>
        <p:txBody>
          <a:bodyPr/>
          <a:lstStyle/>
          <a:p>
            <a:pPr lvl="0"/>
            <a:r>
              <a:rPr lang="en-US" dirty="0" smtClean="0"/>
              <a:t>Los </a:t>
            </a:r>
            <a:r>
              <a:rPr lang="en-US" dirty="0" err="1" smtClean="0"/>
              <a:t>tiempos</a:t>
            </a:r>
            <a:r>
              <a:rPr lang="en-US" dirty="0" smtClean="0"/>
              <a:t> de </a:t>
            </a:r>
            <a:r>
              <a:rPr lang="en-US" dirty="0" err="1" smtClean="0"/>
              <a:t>compilación</a:t>
            </a:r>
            <a:r>
              <a:rPr lang="en-US" dirty="0" smtClean="0"/>
              <a:t> y </a:t>
            </a:r>
            <a:r>
              <a:rPr lang="en-US" dirty="0" err="1" smtClean="0"/>
              <a:t>despliegue</a:t>
            </a:r>
            <a:r>
              <a:rPr lang="en-US" dirty="0" smtClean="0"/>
              <a:t> </a:t>
            </a:r>
            <a:r>
              <a:rPr lang="en-US" dirty="0" err="1" smtClean="0"/>
              <a:t>tiene</a:t>
            </a:r>
            <a:r>
              <a:rPr lang="en-US" dirty="0" smtClean="0"/>
              <a:t> un alto </a:t>
            </a:r>
            <a:r>
              <a:rPr lang="en-US" dirty="0" err="1" smtClean="0"/>
              <a:t>coste</a:t>
            </a:r>
            <a:r>
              <a:rPr lang="en-US" dirty="0" smtClean="0"/>
              <a:t>.</a:t>
            </a:r>
            <a:endParaRPr lang="en-US" dirty="0"/>
          </a:p>
          <a:p>
            <a:pPr lvl="1"/>
            <a:r>
              <a:rPr lang="en-US" dirty="0" smtClean="0"/>
              <a:t>¿</a:t>
            </a:r>
            <a:r>
              <a:rPr lang="en-US" dirty="0" err="1" smtClean="0"/>
              <a:t>Cuántas</a:t>
            </a:r>
            <a:r>
              <a:rPr lang="en-US" dirty="0" smtClean="0"/>
              <a:t> </a:t>
            </a:r>
            <a:r>
              <a:rPr lang="en-US" dirty="0" err="1" smtClean="0"/>
              <a:t>veces</a:t>
            </a:r>
            <a:r>
              <a:rPr lang="en-US" dirty="0" smtClean="0"/>
              <a:t> has </a:t>
            </a:r>
            <a:r>
              <a:rPr lang="en-US" dirty="0" err="1" smtClean="0"/>
              <a:t>desplegado</a:t>
            </a:r>
            <a:r>
              <a:rPr lang="en-US" dirty="0" smtClean="0"/>
              <a:t> para </a:t>
            </a:r>
            <a:r>
              <a:rPr lang="en-US" dirty="0" err="1" smtClean="0"/>
              <a:t>ver</a:t>
            </a:r>
            <a:r>
              <a:rPr lang="en-US" dirty="0" smtClean="0"/>
              <a:t> un simple </a:t>
            </a:r>
            <a:r>
              <a:rPr lang="en-US" dirty="0" err="1" smtClean="0"/>
              <a:t>cambio</a:t>
            </a:r>
            <a:r>
              <a:rPr lang="en-US" dirty="0" smtClean="0"/>
              <a:t> </a:t>
            </a:r>
            <a:r>
              <a:rPr lang="en-US" dirty="0" err="1" smtClean="0"/>
              <a:t>en</a:t>
            </a:r>
            <a:r>
              <a:rPr lang="en-US" dirty="0" smtClean="0"/>
              <a:t> un </a:t>
            </a:r>
            <a:r>
              <a:rPr lang="en-US" dirty="0" err="1" smtClean="0"/>
              <a:t>tamaño</a:t>
            </a:r>
            <a:r>
              <a:rPr lang="en-US" dirty="0" smtClean="0"/>
              <a:t> o </a:t>
            </a:r>
            <a:r>
              <a:rPr lang="en-US" dirty="0" err="1" smtClean="0"/>
              <a:t>márgen</a:t>
            </a:r>
            <a:r>
              <a:rPr lang="en-US" dirty="0" smtClean="0"/>
              <a:t>?</a:t>
            </a:r>
          </a:p>
          <a:p>
            <a:pPr lvl="1"/>
            <a:r>
              <a:rPr lang="en-US" dirty="0" smtClean="0"/>
              <a:t>¿</a:t>
            </a:r>
            <a:r>
              <a:rPr lang="en-US" dirty="0" err="1" smtClean="0"/>
              <a:t>Despliegue</a:t>
            </a:r>
            <a:r>
              <a:rPr lang="en-US" dirty="0" smtClean="0"/>
              <a:t> para </a:t>
            </a:r>
            <a:r>
              <a:rPr lang="en-US" dirty="0" err="1" smtClean="0"/>
              <a:t>cambiar</a:t>
            </a:r>
            <a:r>
              <a:rPr lang="en-US" dirty="0" smtClean="0"/>
              <a:t> un </a:t>
            </a:r>
            <a:r>
              <a:rPr lang="en-US" dirty="0" err="1" smtClean="0"/>
              <a:t>servicio</a:t>
            </a:r>
            <a:r>
              <a:rPr lang="en-US" dirty="0" smtClean="0"/>
              <a:t> Fake </a:t>
            </a:r>
            <a:r>
              <a:rPr lang="en-US" dirty="0" err="1" smtClean="0"/>
              <a:t>por</a:t>
            </a:r>
            <a:r>
              <a:rPr lang="en-US" dirty="0" smtClean="0"/>
              <a:t> real?</a:t>
            </a:r>
          </a:p>
          <a:p>
            <a:pPr lvl="1"/>
            <a:r>
              <a:rPr lang="en-US" dirty="0" smtClean="0"/>
              <a:t>¿</a:t>
            </a:r>
            <a:r>
              <a:rPr lang="en-US" dirty="0" err="1" smtClean="0"/>
              <a:t>Pruebas</a:t>
            </a:r>
            <a:r>
              <a:rPr lang="en-US" dirty="0" smtClean="0"/>
              <a:t> con </a:t>
            </a:r>
            <a:r>
              <a:rPr lang="en-US" dirty="0" err="1" smtClean="0"/>
              <a:t>una</a:t>
            </a:r>
            <a:r>
              <a:rPr lang="en-US" dirty="0" smtClean="0"/>
              <a:t> API Rest?</a:t>
            </a:r>
          </a:p>
          <a:p>
            <a:pPr lvl="1"/>
            <a:r>
              <a:rPr lang="en-US" dirty="0" smtClean="0"/>
              <a:t>¿</a:t>
            </a:r>
            <a:r>
              <a:rPr lang="en-US" dirty="0" err="1" smtClean="0"/>
              <a:t>Depuración</a:t>
            </a:r>
            <a:r>
              <a:rPr lang="en-US" dirty="0" smtClean="0"/>
              <a:t>?</a:t>
            </a:r>
            <a:endParaRPr lang="en-US" dirty="0"/>
          </a:p>
        </p:txBody>
      </p:sp>
      <p:sp>
        <p:nvSpPr>
          <p:cNvPr id="3" name="Title 2"/>
          <p:cNvSpPr>
            <a:spLocks noGrp="1"/>
          </p:cNvSpPr>
          <p:nvPr>
            <p:ph type="title"/>
          </p:nvPr>
        </p:nvSpPr>
        <p:spPr/>
        <p:txBody>
          <a:bodyPr/>
          <a:lstStyle/>
          <a:p>
            <a:r>
              <a:rPr lang="es-ES" dirty="0" err="1" smtClean="0"/>
              <a:t>Continuous</a:t>
            </a:r>
            <a:r>
              <a:rPr lang="es-ES" dirty="0" smtClean="0"/>
              <a:t> </a:t>
            </a:r>
            <a:r>
              <a:rPr lang="es-ES" dirty="0" err="1" smtClean="0"/>
              <a:t>Coding</a:t>
            </a:r>
            <a:endParaRPr lang="es-ES" dirty="0"/>
          </a:p>
        </p:txBody>
      </p:sp>
      <p:pic>
        <p:nvPicPr>
          <p:cNvPr id="5" name="Picture 4"/>
          <p:cNvPicPr>
            <a:picLocks noChangeAspect="1"/>
          </p:cNvPicPr>
          <p:nvPr/>
        </p:nvPicPr>
        <p:blipFill>
          <a:blip r:embed="rId2"/>
          <a:stretch>
            <a:fillRect/>
          </a:stretch>
        </p:blipFill>
        <p:spPr>
          <a:xfrm>
            <a:off x="198437" y="1439862"/>
            <a:ext cx="3329940" cy="4462806"/>
          </a:xfrm>
          <a:prstGeom prst="rect">
            <a:avLst/>
          </a:prstGeom>
        </p:spPr>
      </p:pic>
    </p:spTree>
    <p:extLst>
      <p:ext uri="{BB962C8B-B14F-4D97-AF65-F5344CB8AC3E}">
        <p14:creationId xmlns:p14="http://schemas.microsoft.com/office/powerpoint/2010/main" val="2446533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7" y="1212850"/>
            <a:ext cx="11734802" cy="4542782"/>
          </a:xfrm>
        </p:spPr>
        <p:txBody>
          <a:bodyPr/>
          <a:lstStyle/>
          <a:p>
            <a:pPr lvl="0"/>
            <a:r>
              <a:rPr lang="en-US" dirty="0" err="1" smtClean="0"/>
              <a:t>Permite</a:t>
            </a:r>
            <a:r>
              <a:rPr lang="en-US" dirty="0" smtClean="0"/>
              <a:t> </a:t>
            </a:r>
            <a:r>
              <a:rPr lang="en-US" dirty="0" err="1" smtClean="0"/>
              <a:t>crear</a:t>
            </a:r>
            <a:r>
              <a:rPr lang="en-US" dirty="0" smtClean="0"/>
              <a:t> un </a:t>
            </a:r>
            <a:r>
              <a:rPr lang="en-US" dirty="0" err="1" smtClean="0"/>
              <a:t>entorno</a:t>
            </a:r>
            <a:r>
              <a:rPr lang="en-US" dirty="0" smtClean="0"/>
              <a:t> de Desarrollo .NET con Xamarin al </a:t>
            </a:r>
            <a:r>
              <a:rPr lang="en-US" dirty="0" err="1" smtClean="0"/>
              <a:t>vuelo</a:t>
            </a:r>
            <a:r>
              <a:rPr lang="en-US" dirty="0" smtClean="0"/>
              <a:t>. Sin </a:t>
            </a:r>
            <a:r>
              <a:rPr lang="en-US" dirty="0" err="1" smtClean="0"/>
              <a:t>necesidad</a:t>
            </a:r>
            <a:r>
              <a:rPr lang="en-US" dirty="0" smtClean="0"/>
              <a:t> de </a:t>
            </a:r>
            <a:r>
              <a:rPr lang="en-US" dirty="0" err="1" smtClean="0"/>
              <a:t>recompilaciones</a:t>
            </a:r>
            <a:r>
              <a:rPr lang="en-US" dirty="0" smtClean="0"/>
              <a:t> </a:t>
            </a:r>
            <a:r>
              <a:rPr lang="en-US" dirty="0" err="1" smtClean="0"/>
              <a:t>ni</a:t>
            </a:r>
            <a:r>
              <a:rPr lang="en-US" dirty="0" smtClean="0"/>
              <a:t> </a:t>
            </a:r>
            <a:r>
              <a:rPr lang="en-US" dirty="0" err="1" smtClean="0"/>
              <a:t>despliegues</a:t>
            </a:r>
            <a:r>
              <a:rPr lang="en-US" dirty="0" smtClean="0"/>
              <a:t>. </a:t>
            </a:r>
          </a:p>
          <a:p>
            <a:pPr lvl="1"/>
            <a:r>
              <a:rPr lang="en-US" dirty="0" err="1" smtClean="0"/>
              <a:t>Muy</a:t>
            </a:r>
            <a:r>
              <a:rPr lang="en-US" dirty="0" smtClean="0"/>
              <a:t> </a:t>
            </a:r>
            <a:r>
              <a:rPr lang="en-US" dirty="0" err="1" smtClean="0"/>
              <a:t>útil</a:t>
            </a:r>
            <a:r>
              <a:rPr lang="en-US" dirty="0" smtClean="0"/>
              <a:t> </a:t>
            </a:r>
            <a:r>
              <a:rPr lang="en-US" dirty="0" err="1" smtClean="0"/>
              <a:t>en</a:t>
            </a:r>
            <a:r>
              <a:rPr lang="en-US" dirty="0" smtClean="0"/>
              <a:t> </a:t>
            </a:r>
            <a:r>
              <a:rPr lang="en-US" dirty="0" err="1" smtClean="0"/>
              <a:t>fases</a:t>
            </a:r>
            <a:r>
              <a:rPr lang="en-US" dirty="0" smtClean="0"/>
              <a:t> </a:t>
            </a:r>
            <a:r>
              <a:rPr lang="en-US" dirty="0" err="1" smtClean="0"/>
              <a:t>iniciales</a:t>
            </a:r>
            <a:r>
              <a:rPr lang="en-US" dirty="0" smtClean="0"/>
              <a:t> </a:t>
            </a:r>
            <a:r>
              <a:rPr lang="en-US" dirty="0" err="1" smtClean="0"/>
              <a:t>tanto</a:t>
            </a:r>
            <a:r>
              <a:rPr lang="en-US" dirty="0" smtClean="0"/>
              <a:t> de UI </a:t>
            </a:r>
            <a:r>
              <a:rPr lang="en-US" dirty="0" err="1" smtClean="0"/>
              <a:t>como</a:t>
            </a:r>
            <a:r>
              <a:rPr lang="en-US" dirty="0" smtClean="0"/>
              <a:t> de </a:t>
            </a:r>
            <a:r>
              <a:rPr lang="en-US" dirty="0" err="1" smtClean="0"/>
              <a:t>lógica</a:t>
            </a:r>
            <a:r>
              <a:rPr lang="en-US" dirty="0" smtClean="0"/>
              <a:t> para realizer multiples </a:t>
            </a:r>
            <a:r>
              <a:rPr lang="en-US" dirty="0" err="1" smtClean="0"/>
              <a:t>pruebas</a:t>
            </a:r>
            <a:r>
              <a:rPr lang="en-US" dirty="0" smtClean="0"/>
              <a:t> de forma </a:t>
            </a:r>
            <a:r>
              <a:rPr lang="en-US" dirty="0" err="1" smtClean="0"/>
              <a:t>rápida</a:t>
            </a:r>
            <a:r>
              <a:rPr lang="en-US" dirty="0" smtClean="0"/>
              <a:t> y </a:t>
            </a:r>
            <a:r>
              <a:rPr lang="en-US" dirty="0" err="1" smtClean="0"/>
              <a:t>efectiva</a:t>
            </a:r>
            <a:r>
              <a:rPr lang="en-US" dirty="0" smtClean="0"/>
              <a:t>.</a:t>
            </a:r>
          </a:p>
          <a:p>
            <a:pPr lvl="1"/>
            <a:endParaRPr lang="en-US" dirty="0"/>
          </a:p>
          <a:p>
            <a:pPr lvl="1"/>
            <a:r>
              <a:rPr lang="en-US" dirty="0" smtClean="0"/>
              <a:t>Se </a:t>
            </a:r>
            <a:r>
              <a:rPr lang="en-US" dirty="0" err="1" smtClean="0"/>
              <a:t>basa</a:t>
            </a:r>
            <a:r>
              <a:rPr lang="en-US" dirty="0" smtClean="0"/>
              <a:t> </a:t>
            </a:r>
            <a:r>
              <a:rPr lang="en-US" dirty="0" err="1" smtClean="0"/>
              <a:t>en</a:t>
            </a:r>
            <a:r>
              <a:rPr lang="en-US" dirty="0" smtClean="0"/>
              <a:t> la </a:t>
            </a:r>
            <a:r>
              <a:rPr lang="en-US" dirty="0" err="1" smtClean="0"/>
              <a:t>clase</a:t>
            </a:r>
            <a:r>
              <a:rPr lang="en-US" dirty="0"/>
              <a:t> </a:t>
            </a:r>
            <a:r>
              <a:rPr lang="en-US" dirty="0" err="1"/>
              <a:t>Mono.CSharp.Evaluator</a:t>
            </a:r>
            <a:r>
              <a:rPr lang="en-US" dirty="0"/>
              <a:t> </a:t>
            </a:r>
            <a:r>
              <a:rPr lang="en-US" dirty="0" smtClean="0"/>
              <a:t>para </a:t>
            </a:r>
            <a:r>
              <a:rPr lang="en-US" dirty="0" err="1" smtClean="0"/>
              <a:t>evaluar</a:t>
            </a:r>
            <a:r>
              <a:rPr lang="en-US" dirty="0" smtClean="0"/>
              <a:t> y </a:t>
            </a:r>
            <a:r>
              <a:rPr lang="en-US" dirty="0" err="1" smtClean="0"/>
              <a:t>ejecutar</a:t>
            </a:r>
            <a:r>
              <a:rPr lang="en-US" dirty="0" smtClean="0"/>
              <a:t> snippets de </a:t>
            </a:r>
            <a:r>
              <a:rPr lang="en-US" dirty="0" err="1" smtClean="0"/>
              <a:t>código</a:t>
            </a:r>
            <a:r>
              <a:rPr lang="en-US" dirty="0" smtClean="0"/>
              <a:t> </a:t>
            </a:r>
            <a:r>
              <a:rPr lang="en-US" dirty="0" err="1" smtClean="0"/>
              <a:t>mientras</a:t>
            </a:r>
            <a:r>
              <a:rPr lang="en-US" dirty="0" smtClean="0"/>
              <a:t> la App </a:t>
            </a:r>
            <a:r>
              <a:rPr lang="en-US" dirty="0" err="1" smtClean="0"/>
              <a:t>esta</a:t>
            </a:r>
            <a:r>
              <a:rPr lang="en-US" dirty="0" smtClean="0"/>
              <a:t> </a:t>
            </a:r>
            <a:r>
              <a:rPr lang="en-US" dirty="0" err="1" smtClean="0"/>
              <a:t>en</a:t>
            </a:r>
            <a:r>
              <a:rPr lang="en-US" dirty="0" smtClean="0"/>
              <a:t> </a:t>
            </a:r>
            <a:r>
              <a:rPr lang="en-US" dirty="0" err="1" smtClean="0"/>
              <a:t>ejecución</a:t>
            </a:r>
            <a:r>
              <a:rPr lang="en-US" dirty="0" smtClean="0"/>
              <a:t>.</a:t>
            </a:r>
          </a:p>
          <a:p>
            <a:pPr lvl="1"/>
            <a:endParaRPr lang="en-US" dirty="0" smtClean="0"/>
          </a:p>
          <a:p>
            <a:pPr lvl="1"/>
            <a:r>
              <a:rPr lang="en-US" dirty="0" smtClean="0"/>
              <a:t>La Comunicación </a:t>
            </a:r>
            <a:r>
              <a:rPr lang="en-US" dirty="0" err="1" smtClean="0"/>
              <a:t>es</a:t>
            </a:r>
            <a:r>
              <a:rPr lang="en-US" dirty="0" smtClean="0"/>
              <a:t> </a:t>
            </a:r>
            <a:r>
              <a:rPr lang="en-US" dirty="0" err="1" smtClean="0"/>
              <a:t>vía</a:t>
            </a:r>
            <a:r>
              <a:rPr lang="en-US" dirty="0" smtClean="0"/>
              <a:t> HTTP.</a:t>
            </a:r>
            <a:endParaRPr lang="en-US" dirty="0"/>
          </a:p>
        </p:txBody>
      </p:sp>
      <p:sp>
        <p:nvSpPr>
          <p:cNvPr id="3" name="Title 2"/>
          <p:cNvSpPr>
            <a:spLocks noGrp="1"/>
          </p:cNvSpPr>
          <p:nvPr>
            <p:ph type="title"/>
          </p:nvPr>
        </p:nvSpPr>
        <p:spPr/>
        <p:txBody>
          <a:bodyPr/>
          <a:lstStyle/>
          <a:p>
            <a:r>
              <a:rPr lang="es-ES" dirty="0" err="1" smtClean="0"/>
              <a:t>Continuous</a:t>
            </a:r>
            <a:r>
              <a:rPr lang="es-ES" dirty="0" smtClean="0"/>
              <a:t> </a:t>
            </a:r>
            <a:r>
              <a:rPr lang="es-ES" dirty="0" err="1" smtClean="0"/>
              <a:t>Coding</a:t>
            </a:r>
            <a:endParaRPr lang="es-ES" dirty="0"/>
          </a:p>
        </p:txBody>
      </p:sp>
    </p:spTree>
    <p:extLst>
      <p:ext uri="{BB962C8B-B14F-4D97-AF65-F5344CB8AC3E}">
        <p14:creationId xmlns:p14="http://schemas.microsoft.com/office/powerpoint/2010/main" val="2907448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US" dirty="0" smtClean="0"/>
              <a:t>Javier Suárez Ruiz</a:t>
            </a:r>
            <a:endParaRPr lang="en-US" dirty="0"/>
          </a:p>
          <a:p>
            <a:pPr lvl="0"/>
            <a:r>
              <a:rPr lang="en-US" dirty="0" smtClean="0"/>
              <a:t>Plain Concepts</a:t>
            </a:r>
          </a:p>
          <a:p>
            <a:pPr lvl="0"/>
            <a:r>
              <a:rPr lang="en-US" dirty="0" smtClean="0"/>
              <a:t>@</a:t>
            </a:r>
            <a:r>
              <a:rPr lang="en-US" dirty="0" err="1" smtClean="0"/>
              <a:t>jsuarezruiz</a:t>
            </a:r>
            <a:endParaRPr lang="en-US" dirty="0"/>
          </a:p>
        </p:txBody>
      </p:sp>
      <p:sp>
        <p:nvSpPr>
          <p:cNvPr id="3" name="Title 2"/>
          <p:cNvSpPr>
            <a:spLocks noGrp="1"/>
          </p:cNvSpPr>
          <p:nvPr>
            <p:ph type="title"/>
          </p:nvPr>
        </p:nvSpPr>
        <p:spPr/>
        <p:txBody>
          <a:bodyPr/>
          <a:lstStyle/>
          <a:p>
            <a:r>
              <a:rPr lang="es-ES" sz="4400" dirty="0" smtClean="0"/>
              <a:t>Aumentando </a:t>
            </a:r>
            <a:r>
              <a:rPr lang="es-ES" sz="4400" dirty="0"/>
              <a:t>la productividad en el desarrollo </a:t>
            </a:r>
            <a:r>
              <a:rPr lang="es-ES" sz="4400" dirty="0" smtClean="0"/>
              <a:t>Xamarin</a:t>
            </a:r>
            <a:endParaRPr lang="es-ES" sz="4400" dirty="0"/>
          </a:p>
        </p:txBody>
      </p:sp>
    </p:spTree>
    <p:extLst>
      <p:ext uri="{BB962C8B-B14F-4D97-AF65-F5344CB8AC3E}">
        <p14:creationId xmlns:p14="http://schemas.microsoft.com/office/powerpoint/2010/main" val="1910046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srcRect l="27399" r="27399"/>
          <a:stretch>
            <a:fillRect/>
          </a:stretch>
        </p:blipFill>
        <p:spPr/>
      </p:pic>
      <p:sp>
        <p:nvSpPr>
          <p:cNvPr id="3" name="Title 2"/>
          <p:cNvSpPr>
            <a:spLocks noGrp="1"/>
          </p:cNvSpPr>
          <p:nvPr>
            <p:ph type="title"/>
          </p:nvPr>
        </p:nvSpPr>
        <p:spPr>
          <a:xfrm>
            <a:off x="274702" y="2117164"/>
            <a:ext cx="5714935" cy="2370697"/>
          </a:xfrm>
        </p:spPr>
        <p:txBody>
          <a:bodyPr/>
          <a:lstStyle/>
          <a:p>
            <a:r>
              <a:rPr lang="es-ES" b="1" dirty="0" smtClean="0"/>
              <a:t>DEMO </a:t>
            </a:r>
            <a:r>
              <a:rPr lang="es-ES" b="1" dirty="0" err="1" smtClean="0"/>
              <a:t>Continuous</a:t>
            </a:r>
            <a:r>
              <a:rPr lang="es-ES" b="1" dirty="0" smtClean="0"/>
              <a:t> </a:t>
            </a:r>
            <a:r>
              <a:rPr lang="es-ES" b="1" dirty="0" err="1" smtClean="0"/>
              <a:t>Coding</a:t>
            </a:r>
            <a:r>
              <a:rPr lang="es-ES" dirty="0" smtClean="0"/>
              <a:t/>
            </a:r>
            <a:br>
              <a:rPr lang="es-ES" dirty="0" smtClean="0"/>
            </a:br>
            <a:r>
              <a:rPr lang="es-ES" sz="4000" dirty="0" smtClean="0"/>
              <a:t>Desarrollo continuo!</a:t>
            </a:r>
            <a:endParaRPr lang="es-ES" dirty="0"/>
          </a:p>
        </p:txBody>
      </p:sp>
    </p:spTree>
    <p:extLst>
      <p:ext uri="{BB962C8B-B14F-4D97-AF65-F5344CB8AC3E}">
        <p14:creationId xmlns:p14="http://schemas.microsoft.com/office/powerpoint/2010/main" val="20838733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Pasamos a hablar de calidad. Productividad en </a:t>
            </a:r>
            <a:r>
              <a:rPr lang="es-ES" b="1" dirty="0" smtClean="0"/>
              <a:t>pruebas</a:t>
            </a:r>
            <a:r>
              <a:rPr lang="es-ES" dirty="0" smtClean="0"/>
              <a:t>.</a:t>
            </a:r>
            <a:endParaRPr lang="es-ES" dirty="0"/>
          </a:p>
        </p:txBody>
      </p:sp>
    </p:spTree>
    <p:extLst>
      <p:ext uri="{BB962C8B-B14F-4D97-AF65-F5344CB8AC3E}">
        <p14:creationId xmlns:p14="http://schemas.microsoft.com/office/powerpoint/2010/main" val="760632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89751" y="2991231"/>
            <a:ext cx="3147440" cy="915522"/>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b="1" dirty="0" err="1">
                <a:solidFill>
                  <a:schemeClr val="tx1"/>
                </a:solidFill>
              </a:rPr>
              <a:t>Retos</a:t>
            </a:r>
            <a:endParaRPr lang="en-US" sz="4799" b="1" dirty="0">
              <a:solidFill>
                <a:schemeClr val="tx1"/>
              </a:solidFill>
            </a:endParaRPr>
          </a:p>
        </p:txBody>
      </p:sp>
      <p:sp>
        <p:nvSpPr>
          <p:cNvPr id="6" name="Text Placeholder 7"/>
          <p:cNvSpPr txBox="1">
            <a:spLocks/>
          </p:cNvSpPr>
          <p:nvPr/>
        </p:nvSpPr>
        <p:spPr>
          <a:xfrm>
            <a:off x="5222154" y="1198889"/>
            <a:ext cx="3891683" cy="459674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3264" dirty="0" err="1" smtClean="0"/>
              <a:t>Fragmentación</a:t>
            </a:r>
            <a:endParaRPr lang="en-US" sz="3264" dirty="0"/>
          </a:p>
          <a:p>
            <a:pPr>
              <a:lnSpc>
                <a:spcPct val="150000"/>
              </a:lnSpc>
            </a:pPr>
            <a:r>
              <a:rPr lang="en-US" sz="3264" dirty="0" err="1"/>
              <a:t>Complejidad</a:t>
            </a:r>
            <a:endParaRPr lang="en-US" sz="3264" dirty="0"/>
          </a:p>
          <a:p>
            <a:pPr>
              <a:lnSpc>
                <a:spcPct val="150000"/>
              </a:lnSpc>
            </a:pPr>
            <a:r>
              <a:rPr lang="en-US" sz="3264" dirty="0" err="1"/>
              <a:t>Ciclos</a:t>
            </a:r>
            <a:r>
              <a:rPr lang="en-US" sz="3264" dirty="0"/>
              <a:t> de Release </a:t>
            </a:r>
            <a:r>
              <a:rPr lang="en-US" sz="3264" dirty="0" err="1"/>
              <a:t>cortos</a:t>
            </a:r>
            <a:endParaRPr lang="en-US" sz="3264" dirty="0"/>
          </a:p>
          <a:p>
            <a:pPr>
              <a:lnSpc>
                <a:spcPct val="150000"/>
              </a:lnSpc>
            </a:pPr>
            <a:r>
              <a:rPr lang="en-US" sz="3264" dirty="0" err="1"/>
              <a:t>Expectación</a:t>
            </a:r>
            <a:r>
              <a:rPr lang="en-US" sz="3264" dirty="0"/>
              <a:t> </a:t>
            </a:r>
            <a:r>
              <a:rPr lang="en-US" sz="3264" dirty="0" err="1"/>
              <a:t>alta</a:t>
            </a:r>
            <a:r>
              <a:rPr lang="en-US" sz="3264" dirty="0"/>
              <a:t> de </a:t>
            </a:r>
            <a:r>
              <a:rPr lang="en-US" sz="3264" dirty="0" err="1"/>
              <a:t>usuarios</a:t>
            </a:r>
            <a:endParaRPr lang="en-US" sz="3264" dirty="0"/>
          </a:p>
        </p:txBody>
      </p:sp>
      <p:sp>
        <p:nvSpPr>
          <p:cNvPr id="7" name="Left Brace 6"/>
          <p:cNvSpPr/>
          <p:nvPr/>
        </p:nvSpPr>
        <p:spPr>
          <a:xfrm>
            <a:off x="4565404" y="1198889"/>
            <a:ext cx="241266" cy="4596748"/>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cmpd="sng">
                <a:solidFill>
                  <a:srgbClr val="000000"/>
                </a:solidFill>
                <a:prstDash val="dash"/>
              </a:ln>
            </a:endParaRPr>
          </a:p>
        </p:txBody>
      </p:sp>
    </p:spTree>
    <p:extLst>
      <p:ext uri="{BB962C8B-B14F-4D97-AF65-F5344CB8AC3E}">
        <p14:creationId xmlns:p14="http://schemas.microsoft.com/office/powerpoint/2010/main" val="16883963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3090360" y="3213704"/>
            <a:ext cx="520940" cy="537511"/>
          </a:xfrm>
          <a:prstGeom prst="rect">
            <a:avLst/>
          </a:prstGeom>
        </p:spPr>
        <p:txBody>
          <a:bodyPr vert="horz" lIns="124347" tIns="62174" rIns="124347" bIns="62174"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720" dirty="0">
              <a:solidFill>
                <a:schemeClr val="bg1"/>
              </a:solidFill>
              <a:latin typeface="Helvetica"/>
              <a:cs typeface="Helvetica"/>
            </a:endParaRPr>
          </a:p>
        </p:txBody>
      </p:sp>
      <p:sp>
        <p:nvSpPr>
          <p:cNvPr id="31" name="Title 2"/>
          <p:cNvSpPr txBox="1">
            <a:spLocks/>
          </p:cNvSpPr>
          <p:nvPr/>
        </p:nvSpPr>
        <p:spPr>
          <a:xfrm>
            <a:off x="-892004" y="6300673"/>
            <a:ext cx="520940" cy="537511"/>
          </a:xfrm>
          <a:prstGeom prst="rect">
            <a:avLst/>
          </a:prstGeom>
        </p:spPr>
        <p:txBody>
          <a:bodyPr vert="horz" lIns="124347" tIns="62174" rIns="124347" bIns="62174"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720" dirty="0">
                <a:solidFill>
                  <a:schemeClr val="bg1"/>
                </a:solidFill>
                <a:latin typeface="Helvetica"/>
                <a:cs typeface="Helvetica"/>
              </a:rPr>
              <a:t>8</a:t>
            </a:r>
          </a:p>
        </p:txBody>
      </p:sp>
      <p:cxnSp>
        <p:nvCxnSpPr>
          <p:cNvPr id="40" name="Straight Connector 39"/>
          <p:cNvCxnSpPr/>
          <p:nvPr/>
        </p:nvCxnSpPr>
        <p:spPr>
          <a:xfrm>
            <a:off x="622617" y="969462"/>
            <a:ext cx="1119124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lstStyle/>
          <a:p>
            <a:r>
              <a:rPr lang="en-US" dirty="0" err="1" smtClean="0">
                <a:solidFill>
                  <a:schemeClr val="tx1"/>
                </a:solidFill>
              </a:rPr>
              <a:t>En</a:t>
            </a:r>
            <a:r>
              <a:rPr lang="en-US" dirty="0" smtClean="0">
                <a:solidFill>
                  <a:schemeClr val="tx1"/>
                </a:solidFill>
              </a:rPr>
              <a:t> </a:t>
            </a:r>
            <a:r>
              <a:rPr lang="en-US" dirty="0" err="1" smtClean="0">
                <a:solidFill>
                  <a:schemeClr val="tx1"/>
                </a:solidFill>
              </a:rPr>
              <a:t>teléfonos</a:t>
            </a:r>
            <a:r>
              <a:rPr lang="en-US" dirty="0" smtClean="0">
                <a:solidFill>
                  <a:schemeClr val="tx1"/>
                </a:solidFill>
              </a:rPr>
              <a:t>, la </a:t>
            </a:r>
            <a:r>
              <a:rPr lang="en-US" dirty="0" err="1" smtClean="0">
                <a:solidFill>
                  <a:schemeClr val="tx1"/>
                </a:solidFill>
              </a:rPr>
              <a:t>calidad</a:t>
            </a:r>
            <a:r>
              <a:rPr lang="en-US" dirty="0" smtClean="0">
                <a:solidFill>
                  <a:schemeClr val="tx1"/>
                </a:solidFill>
              </a:rPr>
              <a:t> cuesta</a:t>
            </a:r>
            <a:endParaRPr lang="en-US" dirty="0">
              <a:solidFill>
                <a:schemeClr val="tx1"/>
              </a:solidFill>
            </a:endParaRPr>
          </a:p>
        </p:txBody>
      </p:sp>
      <p:grpSp>
        <p:nvGrpSpPr>
          <p:cNvPr id="4" name="Group 3"/>
          <p:cNvGrpSpPr/>
          <p:nvPr/>
        </p:nvGrpSpPr>
        <p:grpSpPr>
          <a:xfrm>
            <a:off x="833113" y="2347341"/>
            <a:ext cx="11602480" cy="3322909"/>
            <a:chOff x="1395552" y="1467154"/>
            <a:chExt cx="11376013" cy="3258050"/>
          </a:xfrm>
        </p:grpSpPr>
        <p:grpSp>
          <p:nvGrpSpPr>
            <p:cNvPr id="3" name="Group 2"/>
            <p:cNvGrpSpPr/>
            <p:nvPr/>
          </p:nvGrpSpPr>
          <p:grpSpPr>
            <a:xfrm>
              <a:off x="1395552" y="1467154"/>
              <a:ext cx="11376013" cy="3258050"/>
              <a:chOff x="1395552" y="1467154"/>
              <a:chExt cx="11376013" cy="3258050"/>
            </a:xfrm>
          </p:grpSpPr>
          <p:grpSp>
            <p:nvGrpSpPr>
              <p:cNvPr id="2" name="Group 1"/>
              <p:cNvGrpSpPr/>
              <p:nvPr/>
            </p:nvGrpSpPr>
            <p:grpSpPr>
              <a:xfrm>
                <a:off x="3321287" y="1467155"/>
                <a:ext cx="2397956" cy="2423822"/>
                <a:chOff x="399351" y="3539315"/>
                <a:chExt cx="2397956" cy="2799858"/>
              </a:xfrm>
            </p:grpSpPr>
            <p:sp>
              <p:nvSpPr>
                <p:cNvPr id="30" name="Title 2"/>
                <p:cNvSpPr txBox="1">
                  <a:spLocks/>
                </p:cNvSpPr>
                <p:nvPr/>
              </p:nvSpPr>
              <p:spPr>
                <a:xfrm>
                  <a:off x="399351" y="3539315"/>
                  <a:ext cx="626257" cy="2799858"/>
                </a:xfrm>
                <a:prstGeom prst="rect">
                  <a:avLst/>
                </a:prstGeom>
              </p:spPr>
              <p:txBody>
                <a:bodyPr vert="horz" lIns="124347" tIns="62174" rIns="124347" bIns="62174"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sz="2448" dirty="0">
                      <a:solidFill>
                        <a:schemeClr val="bg1">
                          <a:lumMod val="50000"/>
                        </a:schemeClr>
                      </a:solidFill>
                      <a:latin typeface="+mn-lt"/>
                      <a:cs typeface="Helvetica" panose="020B0604020202020204" pitchFamily="34" charset="0"/>
                    </a:rPr>
                    <a:t>7</a:t>
                  </a:r>
                  <a:endParaRPr lang="en-US" sz="2448" dirty="0">
                    <a:solidFill>
                      <a:schemeClr val="bg1">
                        <a:lumMod val="50000"/>
                      </a:schemeClr>
                    </a:solidFill>
                    <a:latin typeface="+mj-lt"/>
                    <a:cs typeface="Helvetica" panose="020B0604020202020204" pitchFamily="34" charset="0"/>
                  </a:endParaRPr>
                </a:p>
                <a:p>
                  <a:pPr algn="ctr">
                    <a:lnSpc>
                      <a:spcPct val="120000"/>
                    </a:lnSpc>
                  </a:pPr>
                  <a:r>
                    <a:rPr lang="en-US" sz="2448" dirty="0">
                      <a:solidFill>
                        <a:schemeClr val="bg1">
                          <a:lumMod val="50000"/>
                        </a:schemeClr>
                      </a:solidFill>
                      <a:latin typeface="+mn-lt"/>
                      <a:cs typeface="Helvetica" panose="020B0604020202020204" pitchFamily="34" charset="0"/>
                    </a:rPr>
                    <a:t>20</a:t>
                  </a:r>
                  <a:endParaRPr lang="en-US" sz="2448" dirty="0">
                    <a:solidFill>
                      <a:schemeClr val="bg1">
                        <a:lumMod val="50000"/>
                      </a:schemeClr>
                    </a:solidFill>
                    <a:latin typeface="+mj-lt"/>
                    <a:cs typeface="Helvetica" panose="020B0604020202020204" pitchFamily="34" charset="0"/>
                  </a:endParaRPr>
                </a:p>
                <a:p>
                  <a:pPr algn="ctr">
                    <a:lnSpc>
                      <a:spcPct val="120000"/>
                    </a:lnSpc>
                  </a:pPr>
                  <a:r>
                    <a:rPr lang="en-US" sz="2448" dirty="0">
                      <a:solidFill>
                        <a:schemeClr val="bg1">
                          <a:lumMod val="50000"/>
                        </a:schemeClr>
                      </a:solidFill>
                      <a:latin typeface="+mn-lt"/>
                      <a:cs typeface="Helvetica" panose="020B0604020202020204" pitchFamily="34" charset="0"/>
                    </a:rPr>
                    <a:t>20</a:t>
                  </a:r>
                  <a:endParaRPr lang="en-US" sz="2448" dirty="0">
                    <a:solidFill>
                      <a:schemeClr val="bg1">
                        <a:lumMod val="50000"/>
                      </a:schemeClr>
                    </a:solidFill>
                    <a:latin typeface="+mj-lt"/>
                    <a:cs typeface="Helvetica" panose="020B0604020202020204" pitchFamily="34" charset="0"/>
                  </a:endParaRPr>
                </a:p>
                <a:p>
                  <a:pPr algn="ctr">
                    <a:lnSpc>
                      <a:spcPct val="120000"/>
                    </a:lnSpc>
                  </a:pPr>
                  <a:r>
                    <a:rPr lang="en-US" sz="2448" dirty="0">
                      <a:solidFill>
                        <a:schemeClr val="bg1">
                          <a:lumMod val="50000"/>
                        </a:schemeClr>
                      </a:solidFill>
                      <a:latin typeface="+mn-lt"/>
                      <a:cs typeface="Helvetica" panose="020B0604020202020204" pitchFamily="34" charset="0"/>
                    </a:rPr>
                    <a:t>35</a:t>
                  </a:r>
                  <a:endParaRPr lang="en-US" sz="2448" dirty="0">
                    <a:solidFill>
                      <a:schemeClr val="bg1">
                        <a:lumMod val="50000"/>
                      </a:schemeClr>
                    </a:solidFill>
                    <a:latin typeface="+mj-lt"/>
                    <a:cs typeface="Helvetica" panose="020B0604020202020204" pitchFamily="34" charset="0"/>
                  </a:endParaRPr>
                </a:p>
                <a:p>
                  <a:pPr algn="ctr">
                    <a:lnSpc>
                      <a:spcPct val="120000"/>
                    </a:lnSpc>
                  </a:pPr>
                  <a:r>
                    <a:rPr lang="en-US" sz="2448" dirty="0">
                      <a:solidFill>
                        <a:schemeClr val="bg1">
                          <a:lumMod val="50000"/>
                        </a:schemeClr>
                      </a:solidFill>
                      <a:latin typeface="+mn-lt"/>
                      <a:cs typeface="Helvetica" panose="020B0604020202020204" pitchFamily="34" charset="0"/>
                    </a:rPr>
                    <a:t>6</a:t>
                  </a:r>
                  <a:endParaRPr lang="en-US" sz="2448" dirty="0">
                    <a:solidFill>
                      <a:schemeClr val="bg1">
                        <a:lumMod val="50000"/>
                      </a:schemeClr>
                    </a:solidFill>
                    <a:latin typeface="+mj-lt"/>
                    <a:cs typeface="Helvetica" panose="020B0604020202020204" pitchFamily="34" charset="0"/>
                  </a:endParaRPr>
                </a:p>
              </p:txBody>
            </p:sp>
            <p:sp>
              <p:nvSpPr>
                <p:cNvPr id="14" name="Title 2"/>
                <p:cNvSpPr txBox="1">
                  <a:spLocks/>
                </p:cNvSpPr>
                <p:nvPr/>
              </p:nvSpPr>
              <p:spPr>
                <a:xfrm>
                  <a:off x="910497" y="3539315"/>
                  <a:ext cx="1886810" cy="2799858"/>
                </a:xfrm>
                <a:prstGeom prst="rect">
                  <a:avLst/>
                </a:prstGeom>
              </p:spPr>
              <p:txBody>
                <a:bodyPr vert="horz" lIns="124347" tIns="62174" rIns="124347" bIns="62174"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2448" dirty="0">
                      <a:solidFill>
                        <a:schemeClr val="bg1">
                          <a:lumMod val="50000"/>
                        </a:schemeClr>
                      </a:solidFill>
                      <a:latin typeface="+mj-lt"/>
                      <a:cs typeface="Helvetica" panose="020B0604020202020204" pitchFamily="34" charset="0"/>
                    </a:rPr>
                    <a:t>OS</a:t>
                  </a:r>
                </a:p>
                <a:p>
                  <a:pPr>
                    <a:lnSpc>
                      <a:spcPct val="120000"/>
                    </a:lnSpc>
                  </a:pPr>
                  <a:r>
                    <a:rPr lang="en-US" sz="2448" dirty="0" err="1">
                      <a:solidFill>
                        <a:schemeClr val="bg1">
                          <a:lumMod val="50000"/>
                        </a:schemeClr>
                      </a:solidFill>
                      <a:latin typeface="+mj-lt"/>
                      <a:cs typeface="Helvetica" panose="020B0604020202020204" pitchFamily="34" charset="0"/>
                    </a:rPr>
                    <a:t>Dispositivos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Idiomas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Países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Tamaños</a:t>
                  </a:r>
                  <a:r>
                    <a:rPr lang="en-US" sz="2448" dirty="0">
                      <a:solidFill>
                        <a:schemeClr val="bg1">
                          <a:lumMod val="50000"/>
                        </a:schemeClr>
                      </a:solidFill>
                      <a:latin typeface="+mj-lt"/>
                      <a:cs typeface="Helvetica" panose="020B0604020202020204" pitchFamily="34" charset="0"/>
                    </a:rPr>
                    <a:t> de </a:t>
                  </a:r>
                  <a:r>
                    <a:rPr lang="en-US" sz="2448" dirty="0" err="1">
                      <a:solidFill>
                        <a:schemeClr val="bg1">
                          <a:lumMod val="50000"/>
                        </a:schemeClr>
                      </a:solidFill>
                      <a:latin typeface="+mj-lt"/>
                      <a:cs typeface="Helvetica" panose="020B0604020202020204" pitchFamily="34" charset="0"/>
                    </a:rPr>
                    <a:t>pantallas</a:t>
                  </a:r>
                  <a:endParaRPr lang="en-US" sz="2448" dirty="0">
                    <a:solidFill>
                      <a:schemeClr val="bg1">
                        <a:lumMod val="50000"/>
                      </a:schemeClr>
                    </a:solidFill>
                    <a:latin typeface="+mj-lt"/>
                    <a:cs typeface="Helvetica" panose="020B0604020202020204" pitchFamily="34" charset="0"/>
                  </a:endParaRPr>
                </a:p>
              </p:txBody>
            </p:sp>
          </p:grpSp>
          <p:grpSp>
            <p:nvGrpSpPr>
              <p:cNvPr id="18" name="Group 17"/>
              <p:cNvGrpSpPr/>
              <p:nvPr/>
            </p:nvGrpSpPr>
            <p:grpSpPr>
              <a:xfrm>
                <a:off x="8059958" y="1467154"/>
                <a:ext cx="4711607" cy="3258050"/>
                <a:chOff x="5113454" y="774643"/>
                <a:chExt cx="4711607" cy="3505543"/>
              </a:xfrm>
            </p:grpSpPr>
            <p:sp>
              <p:nvSpPr>
                <p:cNvPr id="19" name="Title 2"/>
                <p:cNvSpPr txBox="1">
                  <a:spLocks/>
                </p:cNvSpPr>
                <p:nvPr/>
              </p:nvSpPr>
              <p:spPr>
                <a:xfrm>
                  <a:off x="5113454" y="774644"/>
                  <a:ext cx="958439" cy="3411048"/>
                </a:xfrm>
                <a:prstGeom prst="rect">
                  <a:avLst/>
                </a:prstGeom>
              </p:spPr>
              <p:txBody>
                <a:bodyPr vert="horz" lIns="124347" tIns="62174" rIns="124347" bIns="62174"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sz="2448" dirty="0">
                      <a:solidFill>
                        <a:schemeClr val="bg1">
                          <a:lumMod val="50000"/>
                        </a:schemeClr>
                      </a:solidFill>
                      <a:latin typeface="+mn-lt"/>
                      <a:cs typeface="Helvetica" panose="020B0604020202020204" pitchFamily="34" charset="0"/>
                    </a:rPr>
                    <a:t>10</a:t>
                  </a:r>
                </a:p>
                <a:p>
                  <a:pPr algn="ctr">
                    <a:lnSpc>
                      <a:spcPct val="120000"/>
                    </a:lnSpc>
                  </a:pPr>
                  <a:r>
                    <a:rPr lang="en-US" sz="2448" dirty="0">
                      <a:solidFill>
                        <a:schemeClr val="bg1">
                          <a:lumMod val="50000"/>
                        </a:schemeClr>
                      </a:solidFill>
                      <a:latin typeface="+mn-lt"/>
                      <a:cs typeface="Helvetica" panose="020B0604020202020204" pitchFamily="34" charset="0"/>
                    </a:rPr>
                    <a:t>24K+</a:t>
                  </a:r>
                </a:p>
                <a:p>
                  <a:pPr algn="ctr">
                    <a:lnSpc>
                      <a:spcPct val="120000"/>
                    </a:lnSpc>
                  </a:pPr>
                  <a:r>
                    <a:rPr lang="en-US" sz="2448" dirty="0">
                      <a:solidFill>
                        <a:schemeClr val="bg1">
                          <a:lumMod val="50000"/>
                        </a:schemeClr>
                      </a:solidFill>
                      <a:latin typeface="+mn-lt"/>
                      <a:cs typeface="Helvetica" panose="020B0604020202020204" pitchFamily="34" charset="0"/>
                    </a:rPr>
                    <a:t>39</a:t>
                  </a:r>
                  <a:endParaRPr lang="en-US" sz="2448" dirty="0">
                    <a:solidFill>
                      <a:schemeClr val="bg1">
                        <a:lumMod val="50000"/>
                      </a:schemeClr>
                    </a:solidFill>
                    <a:latin typeface="+mj-lt"/>
                    <a:cs typeface="Helvetica" panose="020B0604020202020204" pitchFamily="34" charset="0"/>
                  </a:endParaRPr>
                </a:p>
                <a:p>
                  <a:pPr algn="ctr">
                    <a:lnSpc>
                      <a:spcPct val="120000"/>
                    </a:lnSpc>
                  </a:pPr>
                  <a:r>
                    <a:rPr lang="en-US" sz="2448" dirty="0">
                      <a:solidFill>
                        <a:schemeClr val="bg1">
                          <a:lumMod val="50000"/>
                        </a:schemeClr>
                      </a:solidFill>
                      <a:latin typeface="+mn-lt"/>
                      <a:cs typeface="Helvetica" panose="020B0604020202020204" pitchFamily="34" charset="0"/>
                    </a:rPr>
                    <a:t>57</a:t>
                  </a:r>
                  <a:endParaRPr lang="en-US" sz="2448" dirty="0">
                    <a:solidFill>
                      <a:schemeClr val="bg1">
                        <a:lumMod val="50000"/>
                      </a:schemeClr>
                    </a:solidFill>
                    <a:latin typeface="+mj-lt"/>
                    <a:cs typeface="Helvetica" panose="020B0604020202020204" pitchFamily="34" charset="0"/>
                  </a:endParaRPr>
                </a:p>
                <a:p>
                  <a:pPr algn="ctr">
                    <a:lnSpc>
                      <a:spcPct val="120000"/>
                    </a:lnSpc>
                  </a:pPr>
                  <a:r>
                    <a:rPr lang="en-US" sz="2448" dirty="0">
                      <a:solidFill>
                        <a:schemeClr val="bg1">
                          <a:lumMod val="50000"/>
                        </a:schemeClr>
                      </a:solidFill>
                      <a:latin typeface="+mn-lt"/>
                      <a:cs typeface="Helvetica" panose="020B0604020202020204" pitchFamily="34" charset="0"/>
                    </a:rPr>
                    <a:t>27</a:t>
                  </a:r>
                </a:p>
                <a:p>
                  <a:pPr algn="ctr">
                    <a:lnSpc>
                      <a:spcPct val="120000"/>
                    </a:lnSpc>
                  </a:pPr>
                  <a:r>
                    <a:rPr lang="en-US" sz="2448" dirty="0">
                      <a:solidFill>
                        <a:schemeClr val="bg1">
                          <a:lumMod val="50000"/>
                        </a:schemeClr>
                      </a:solidFill>
                      <a:latin typeface="+mn-lt"/>
                      <a:cs typeface="Helvetica" panose="020B0604020202020204" pitchFamily="34" charset="0"/>
                    </a:rPr>
                    <a:t>15</a:t>
                  </a:r>
                </a:p>
                <a:p>
                  <a:pPr algn="ctr">
                    <a:lnSpc>
                      <a:spcPct val="120000"/>
                    </a:lnSpc>
                  </a:pPr>
                  <a:r>
                    <a:rPr lang="en-US" sz="2448" dirty="0">
                      <a:solidFill>
                        <a:schemeClr val="bg1">
                          <a:lumMod val="50000"/>
                        </a:schemeClr>
                      </a:solidFill>
                      <a:latin typeface="+mn-lt"/>
                      <a:cs typeface="Helvetica" panose="020B0604020202020204" pitchFamily="34" charset="0"/>
                    </a:rPr>
                    <a:t>6</a:t>
                  </a:r>
                  <a:endParaRPr lang="en-US" sz="2448" dirty="0">
                    <a:solidFill>
                      <a:schemeClr val="bg1">
                        <a:lumMod val="50000"/>
                      </a:schemeClr>
                    </a:solidFill>
                    <a:latin typeface="+mj-lt"/>
                    <a:cs typeface="Helvetica" panose="020B0604020202020204" pitchFamily="34" charset="0"/>
                  </a:endParaRPr>
                </a:p>
              </p:txBody>
            </p:sp>
            <p:sp>
              <p:nvSpPr>
                <p:cNvPr id="20" name="Title 2"/>
                <p:cNvSpPr txBox="1">
                  <a:spLocks/>
                </p:cNvSpPr>
                <p:nvPr/>
              </p:nvSpPr>
              <p:spPr>
                <a:xfrm>
                  <a:off x="6024060" y="774643"/>
                  <a:ext cx="3801001" cy="3505543"/>
                </a:xfrm>
                <a:prstGeom prst="rect">
                  <a:avLst/>
                </a:prstGeom>
              </p:spPr>
              <p:txBody>
                <a:bodyPr vert="horz" lIns="124347" tIns="62174" rIns="124347" bIns="62174"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sz="2448" dirty="0">
                      <a:solidFill>
                        <a:schemeClr val="bg1">
                          <a:lumMod val="50000"/>
                        </a:schemeClr>
                      </a:solidFill>
                      <a:latin typeface="+mj-lt"/>
                      <a:cs typeface="Helvetica" panose="020B0604020202020204" pitchFamily="34" charset="0"/>
                    </a:rPr>
                    <a:t>OS</a:t>
                  </a:r>
                </a:p>
                <a:p>
                  <a:pPr>
                    <a:lnSpc>
                      <a:spcPct val="120000"/>
                    </a:lnSpc>
                  </a:pPr>
                  <a:r>
                    <a:rPr lang="en-US" sz="2448" dirty="0" err="1">
                      <a:solidFill>
                        <a:schemeClr val="bg1">
                          <a:lumMod val="50000"/>
                        </a:schemeClr>
                      </a:solidFill>
                      <a:latin typeface="+mj-lt"/>
                      <a:cs typeface="Helvetica" panose="020B0604020202020204" pitchFamily="34" charset="0"/>
                    </a:rPr>
                    <a:t>Dispositivos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Idiomas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Países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Tamaños</a:t>
                  </a:r>
                  <a:r>
                    <a:rPr lang="en-US" sz="2448" dirty="0">
                      <a:solidFill>
                        <a:schemeClr val="bg1">
                          <a:lumMod val="50000"/>
                        </a:schemeClr>
                      </a:solidFill>
                      <a:latin typeface="+mj-lt"/>
                      <a:cs typeface="Helvetica" panose="020B0604020202020204" pitchFamily="34" charset="0"/>
                    </a:rPr>
                    <a:t> de </a:t>
                  </a:r>
                  <a:r>
                    <a:rPr lang="en-US" sz="2448" dirty="0" err="1">
                      <a:solidFill>
                        <a:schemeClr val="bg1">
                          <a:lumMod val="50000"/>
                        </a:schemeClr>
                      </a:solidFill>
                      <a:latin typeface="+mj-lt"/>
                      <a:cs typeface="Helvetica" panose="020B0604020202020204" pitchFamily="34" charset="0"/>
                    </a:rPr>
                    <a:t>pantalla</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Fabricantes</a:t>
                  </a:r>
                  <a:endParaRPr lang="en-US" sz="2448" dirty="0">
                    <a:solidFill>
                      <a:schemeClr val="bg1">
                        <a:lumMod val="50000"/>
                      </a:schemeClr>
                    </a:solidFill>
                    <a:latin typeface="+mj-lt"/>
                    <a:cs typeface="Helvetica" panose="020B0604020202020204" pitchFamily="34" charset="0"/>
                  </a:endParaRPr>
                </a:p>
                <a:p>
                  <a:pPr>
                    <a:lnSpc>
                      <a:spcPct val="120000"/>
                    </a:lnSpc>
                  </a:pPr>
                  <a:r>
                    <a:rPr lang="en-US" sz="2448" dirty="0" err="1">
                      <a:solidFill>
                        <a:schemeClr val="bg1">
                          <a:lumMod val="50000"/>
                        </a:schemeClr>
                      </a:solidFill>
                      <a:latin typeface="+mj-lt"/>
                      <a:cs typeface="Helvetica" panose="020B0604020202020204" pitchFamily="34" charset="0"/>
                    </a:rPr>
                    <a:t>Configuraciones</a:t>
                  </a:r>
                  <a:r>
                    <a:rPr lang="en-US" sz="2448" dirty="0">
                      <a:solidFill>
                        <a:schemeClr val="bg1">
                          <a:lumMod val="50000"/>
                        </a:schemeClr>
                      </a:solidFill>
                      <a:latin typeface="+mj-lt"/>
                      <a:cs typeface="Helvetica" panose="020B0604020202020204" pitchFamily="34" charset="0"/>
                    </a:rPr>
                    <a:t> de </a:t>
                  </a:r>
                  <a:r>
                    <a:rPr lang="en-US" sz="2448" dirty="0" err="1">
                      <a:solidFill>
                        <a:schemeClr val="bg1">
                          <a:lumMod val="50000"/>
                        </a:schemeClr>
                      </a:solidFill>
                      <a:latin typeface="+mj-lt"/>
                      <a:cs typeface="Helvetica" panose="020B0604020202020204" pitchFamily="34" charset="0"/>
                    </a:rPr>
                    <a:t>pantalla</a:t>
                  </a:r>
                  <a:endParaRPr lang="en-US" sz="2448" dirty="0">
                    <a:solidFill>
                      <a:schemeClr val="bg1">
                        <a:lumMod val="50000"/>
                      </a:schemeClr>
                    </a:solidFill>
                    <a:latin typeface="+mj-lt"/>
                    <a:cs typeface="Helvetica" panose="020B0604020202020204" pitchFamily="34" charset="0"/>
                  </a:endParaRPr>
                </a:p>
              </p:txBody>
            </p:sp>
          </p:grpSp>
          <p:grpSp>
            <p:nvGrpSpPr>
              <p:cNvPr id="8" name="Group 7"/>
              <p:cNvGrpSpPr/>
              <p:nvPr/>
            </p:nvGrpSpPr>
            <p:grpSpPr>
              <a:xfrm>
                <a:off x="1395552" y="1914652"/>
                <a:ext cx="1458964" cy="1458964"/>
                <a:chOff x="1532047" y="1801774"/>
                <a:chExt cx="613491" cy="613491"/>
              </a:xfrm>
            </p:grpSpPr>
            <p:sp>
              <p:nvSpPr>
                <p:cNvPr id="26" name="Oval 25"/>
                <p:cNvSpPr/>
                <p:nvPr/>
              </p:nvSpPr>
              <p:spPr bwMode="auto">
                <a:xfrm>
                  <a:off x="1532047" y="1801774"/>
                  <a:ext cx="613491"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8120" y="1928409"/>
                  <a:ext cx="279145" cy="311986"/>
                </a:xfrm>
                <a:prstGeom prst="rect">
                  <a:avLst/>
                </a:prstGeom>
              </p:spPr>
            </p:pic>
          </p:grpSp>
          <p:grpSp>
            <p:nvGrpSpPr>
              <p:cNvPr id="9" name="Group 8"/>
              <p:cNvGrpSpPr/>
              <p:nvPr/>
            </p:nvGrpSpPr>
            <p:grpSpPr>
              <a:xfrm>
                <a:off x="6163019" y="1877116"/>
                <a:ext cx="1451987" cy="1451987"/>
                <a:chOff x="5124899" y="713282"/>
                <a:chExt cx="613491" cy="613491"/>
              </a:xfrm>
            </p:grpSpPr>
            <p:sp>
              <p:nvSpPr>
                <p:cNvPr id="28" name="Oval 27"/>
                <p:cNvSpPr/>
                <p:nvPr/>
              </p:nvSpPr>
              <p:spPr bwMode="auto">
                <a:xfrm>
                  <a:off x="5124899" y="713282"/>
                  <a:ext cx="613491"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03367" y="867128"/>
                  <a:ext cx="259408" cy="298319"/>
                </a:xfrm>
                <a:prstGeom prst="rect">
                  <a:avLst/>
                </a:prstGeom>
              </p:spPr>
            </p:pic>
          </p:grpSp>
          <p:sp>
            <p:nvSpPr>
              <p:cNvPr id="24" name="Left Brace 23"/>
              <p:cNvSpPr/>
              <p:nvPr/>
            </p:nvSpPr>
            <p:spPr>
              <a:xfrm>
                <a:off x="3054646" y="1656938"/>
                <a:ext cx="236557" cy="2021057"/>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cmpd="sng">
                    <a:solidFill>
                      <a:srgbClr val="000000"/>
                    </a:solidFill>
                    <a:prstDash val="dash"/>
                  </a:ln>
                </a:endParaRPr>
              </a:p>
            </p:txBody>
          </p:sp>
        </p:grpSp>
        <p:sp>
          <p:nvSpPr>
            <p:cNvPr id="25" name="Left Brace 24"/>
            <p:cNvSpPr/>
            <p:nvPr/>
          </p:nvSpPr>
          <p:spPr>
            <a:xfrm>
              <a:off x="7823401" y="1644838"/>
              <a:ext cx="236557" cy="2922256"/>
            </a:xfrm>
            <a:prstGeom prst="leftBrace">
              <a:avLst>
                <a:gd name="adj1" fmla="val 56668"/>
                <a:gd name="adj2" fmla="val 33594"/>
              </a:avLst>
            </a:prstGeom>
            <a:ln w="19050" cap="rnd">
              <a:solidFill>
                <a:srgbClr val="76B557"/>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cmpd="sng">
                  <a:solidFill>
                    <a:srgbClr val="000000"/>
                  </a:solidFill>
                  <a:prstDash val="dash"/>
                </a:ln>
              </a:endParaRPr>
            </a:p>
          </p:txBody>
        </p:sp>
      </p:grpSp>
    </p:spTree>
    <p:extLst>
      <p:ext uri="{BB962C8B-B14F-4D97-AF65-F5344CB8AC3E}">
        <p14:creationId xmlns:p14="http://schemas.microsoft.com/office/powerpoint/2010/main" val="190846498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smtClean="0">
                <a:solidFill>
                  <a:schemeClr val="tx1"/>
                </a:solidFill>
              </a:rPr>
              <a:t>Fragmentación</a:t>
            </a:r>
            <a:r>
              <a:rPr lang="en-US" dirty="0" smtClean="0">
                <a:solidFill>
                  <a:schemeClr val="tx1"/>
                </a:solidFill>
              </a:rPr>
              <a:t> Android</a:t>
            </a:r>
            <a:endParaRPr lang="en-US" dirty="0">
              <a:solidFill>
                <a:schemeClr val="tx1"/>
              </a:solidFill>
            </a:endParaRPr>
          </a:p>
        </p:txBody>
      </p:sp>
      <p:pic>
        <p:nvPicPr>
          <p:cNvPr id="23" name="Picture 22"/>
          <p:cNvPicPr>
            <a:picLocks noChangeAspect="1"/>
          </p:cNvPicPr>
          <p:nvPr/>
        </p:nvPicPr>
        <p:blipFill>
          <a:blip r:embed="rId3"/>
          <a:stretch>
            <a:fillRect/>
          </a:stretch>
        </p:blipFill>
        <p:spPr>
          <a:xfrm>
            <a:off x="427037" y="1212849"/>
            <a:ext cx="8436135" cy="5607191"/>
          </a:xfrm>
          <a:prstGeom prst="rect">
            <a:avLst/>
          </a:prstGeom>
        </p:spPr>
      </p:pic>
    </p:spTree>
    <p:extLst>
      <p:ext uri="{BB962C8B-B14F-4D97-AF65-F5344CB8AC3E}">
        <p14:creationId xmlns:p14="http://schemas.microsoft.com/office/powerpoint/2010/main" val="28117642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smtClean="0">
                <a:solidFill>
                  <a:schemeClr val="tx1"/>
                </a:solidFill>
              </a:rPr>
              <a:t>Diversificación</a:t>
            </a:r>
            <a:r>
              <a:rPr lang="en-US" dirty="0" smtClean="0">
                <a:solidFill>
                  <a:schemeClr val="tx1"/>
                </a:solidFill>
              </a:rPr>
              <a:t> </a:t>
            </a:r>
            <a:r>
              <a:rPr lang="en-US" dirty="0" err="1" smtClean="0">
                <a:solidFill>
                  <a:schemeClr val="tx1"/>
                </a:solidFill>
              </a:rPr>
              <a:t>en</a:t>
            </a:r>
            <a:r>
              <a:rPr lang="en-US" dirty="0" smtClean="0">
                <a:solidFill>
                  <a:schemeClr val="tx1"/>
                </a:solidFill>
              </a:rPr>
              <a:t> iOS</a:t>
            </a: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916" y="1222586"/>
            <a:ext cx="2029559" cy="191371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918" y="3358783"/>
            <a:ext cx="4437210" cy="2014732"/>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5744" y="1326366"/>
            <a:ext cx="875896" cy="178099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18552" y="1291192"/>
            <a:ext cx="887890" cy="1806396"/>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323185" flipV="1">
            <a:off x="8744111" y="2102638"/>
            <a:ext cx="2033923" cy="112735"/>
          </a:xfrm>
          <a:prstGeom prst="rect">
            <a:avLst/>
          </a:prstGeom>
        </p:spPr>
      </p:pic>
      <p:sp>
        <p:nvSpPr>
          <p:cNvPr id="30" name="Rectangle 29"/>
          <p:cNvSpPr/>
          <p:nvPr/>
        </p:nvSpPr>
        <p:spPr>
          <a:xfrm>
            <a:off x="7807708" y="1754449"/>
            <a:ext cx="1312458" cy="375965"/>
          </a:xfrm>
          <a:prstGeom prst="rect">
            <a:avLst/>
          </a:prstGeom>
        </p:spPr>
        <p:txBody>
          <a:bodyPr wrap="square">
            <a:spAutoFit/>
          </a:bodyPr>
          <a:lstStyle/>
          <a:p>
            <a:pPr defTabSz="1122542" latinLnBrk="1" hangingPunct="0">
              <a:lnSpc>
                <a:spcPct val="110000"/>
              </a:lnSpc>
            </a:pPr>
            <a:r>
              <a:rPr lang="en-US" sz="1632" dirty="0">
                <a:solidFill>
                  <a:srgbClr val="27A5BE"/>
                </a:solidFill>
                <a:latin typeface="Segoe UI" charset="0"/>
                <a:ea typeface="Segoe UI" charset="0"/>
                <a:cs typeface="Segoe UI" charset="0"/>
              </a:rPr>
              <a:t>3D Touch </a:t>
            </a:r>
          </a:p>
        </p:txBody>
      </p:sp>
      <p:sp>
        <p:nvSpPr>
          <p:cNvPr id="31" name="Rectangle 30"/>
          <p:cNvSpPr/>
          <p:nvPr/>
        </p:nvSpPr>
        <p:spPr>
          <a:xfrm>
            <a:off x="7807709" y="2144066"/>
            <a:ext cx="1217654" cy="657759"/>
          </a:xfrm>
          <a:prstGeom prst="rect">
            <a:avLst/>
          </a:prstGeom>
        </p:spPr>
        <p:txBody>
          <a:bodyPr wrap="square">
            <a:spAutoFit/>
          </a:bodyPr>
          <a:lstStyle/>
          <a:p>
            <a:pPr defTabSz="1122542" latinLnBrk="1" hangingPunct="0">
              <a:lnSpc>
                <a:spcPct val="110000"/>
              </a:lnSpc>
            </a:pPr>
            <a:r>
              <a:rPr lang="en-US" sz="1632" i="1" dirty="0">
                <a:solidFill>
                  <a:srgbClr val="27A5BE"/>
                </a:solidFill>
                <a:latin typeface="Segoe UI" charset="0"/>
                <a:ea typeface="Segoe UI" charset="0"/>
                <a:cs typeface="Segoe UI" charset="0"/>
              </a:rPr>
              <a:t>iPhone 6s series</a:t>
            </a:r>
          </a:p>
        </p:txBody>
      </p:sp>
      <p:sp>
        <p:nvSpPr>
          <p:cNvPr id="35" name="Rectangle 34"/>
          <p:cNvSpPr/>
          <p:nvPr/>
        </p:nvSpPr>
        <p:spPr>
          <a:xfrm>
            <a:off x="10167100" y="1643698"/>
            <a:ext cx="1531855" cy="375965"/>
          </a:xfrm>
          <a:prstGeom prst="rect">
            <a:avLst/>
          </a:prstGeom>
        </p:spPr>
        <p:txBody>
          <a:bodyPr wrap="square">
            <a:spAutoFit/>
          </a:bodyPr>
          <a:lstStyle/>
          <a:p>
            <a:pPr defTabSz="1122542" latinLnBrk="1" hangingPunct="0">
              <a:lnSpc>
                <a:spcPct val="110000"/>
              </a:lnSpc>
            </a:pPr>
            <a:r>
              <a:rPr lang="en-US" sz="1632" dirty="0">
                <a:solidFill>
                  <a:srgbClr val="27A5BE"/>
                </a:solidFill>
                <a:latin typeface="Segoe UI" charset="0"/>
                <a:ea typeface="Segoe UI" charset="0"/>
                <a:cs typeface="Segoe UI" charset="0"/>
              </a:rPr>
              <a:t>Apple pencil</a:t>
            </a:r>
          </a:p>
        </p:txBody>
      </p:sp>
      <p:sp>
        <p:nvSpPr>
          <p:cNvPr id="36" name="Rectangle 35"/>
          <p:cNvSpPr/>
          <p:nvPr/>
        </p:nvSpPr>
        <p:spPr>
          <a:xfrm>
            <a:off x="10165230" y="1934821"/>
            <a:ext cx="1715068" cy="375965"/>
          </a:xfrm>
          <a:prstGeom prst="rect">
            <a:avLst/>
          </a:prstGeom>
        </p:spPr>
        <p:txBody>
          <a:bodyPr wrap="square">
            <a:spAutoFit/>
          </a:bodyPr>
          <a:lstStyle/>
          <a:p>
            <a:pPr defTabSz="1122542" latinLnBrk="1" hangingPunct="0">
              <a:lnSpc>
                <a:spcPct val="110000"/>
              </a:lnSpc>
            </a:pPr>
            <a:r>
              <a:rPr lang="en-US" sz="1632" i="1" dirty="0">
                <a:solidFill>
                  <a:srgbClr val="27A5BE"/>
                </a:solidFill>
                <a:latin typeface="Segoe UI" charset="0"/>
                <a:ea typeface="Segoe UI" charset="0"/>
                <a:cs typeface="Segoe UI" charset="0"/>
              </a:rPr>
              <a:t>iPad Pro</a:t>
            </a:r>
          </a:p>
        </p:txBody>
      </p:sp>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48479" y="3376280"/>
            <a:ext cx="2178560" cy="1484295"/>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18551" y="3376280"/>
            <a:ext cx="2178560" cy="1484295"/>
          </a:xfrm>
          <a:prstGeom prst="rect">
            <a:avLst/>
          </a:prstGeom>
        </p:spPr>
      </p:pic>
      <p:sp>
        <p:nvSpPr>
          <p:cNvPr id="37" name="Rectangle 36"/>
          <p:cNvSpPr/>
          <p:nvPr/>
        </p:nvSpPr>
        <p:spPr>
          <a:xfrm>
            <a:off x="8531730" y="4933018"/>
            <a:ext cx="1633501" cy="375965"/>
          </a:xfrm>
          <a:prstGeom prst="rect">
            <a:avLst/>
          </a:prstGeom>
        </p:spPr>
        <p:txBody>
          <a:bodyPr wrap="square">
            <a:spAutoFit/>
          </a:bodyPr>
          <a:lstStyle/>
          <a:p>
            <a:pPr defTabSz="1122542" latinLnBrk="1" hangingPunct="0">
              <a:lnSpc>
                <a:spcPct val="110000"/>
              </a:lnSpc>
            </a:pPr>
            <a:r>
              <a:rPr lang="en-US" sz="1632" dirty="0">
                <a:solidFill>
                  <a:srgbClr val="27A5BE"/>
                </a:solidFill>
                <a:latin typeface="Segoe UI" charset="0"/>
                <a:ea typeface="Segoe UI" charset="0"/>
                <a:cs typeface="Segoe UI" charset="0"/>
              </a:rPr>
              <a:t>Multi Tasking</a:t>
            </a:r>
          </a:p>
        </p:txBody>
      </p:sp>
      <p:sp>
        <p:nvSpPr>
          <p:cNvPr id="38" name="Rectangle 37"/>
          <p:cNvSpPr/>
          <p:nvPr/>
        </p:nvSpPr>
        <p:spPr>
          <a:xfrm>
            <a:off x="8365257" y="5233054"/>
            <a:ext cx="2437167" cy="375965"/>
          </a:xfrm>
          <a:prstGeom prst="rect">
            <a:avLst/>
          </a:prstGeom>
        </p:spPr>
        <p:txBody>
          <a:bodyPr wrap="square">
            <a:spAutoFit/>
          </a:bodyPr>
          <a:lstStyle/>
          <a:p>
            <a:pPr defTabSz="1122542" latinLnBrk="1" hangingPunct="0">
              <a:lnSpc>
                <a:spcPct val="110000"/>
              </a:lnSpc>
            </a:pPr>
            <a:r>
              <a:rPr lang="en-US" sz="1632" i="1" dirty="0">
                <a:solidFill>
                  <a:srgbClr val="27A5BE"/>
                </a:solidFill>
                <a:latin typeface="Segoe UI" charset="0"/>
                <a:ea typeface="Segoe UI" charset="0"/>
                <a:cs typeface="Segoe UI" charset="0"/>
              </a:rPr>
              <a:t>Only </a:t>
            </a:r>
            <a:r>
              <a:rPr lang="en-US" sz="1632" i="1">
                <a:solidFill>
                  <a:srgbClr val="27A5BE"/>
                </a:solidFill>
                <a:latin typeface="Segoe UI" charset="0"/>
                <a:ea typeface="Segoe UI" charset="0"/>
                <a:cs typeface="Segoe UI" charset="0"/>
              </a:rPr>
              <a:t>select iPads</a:t>
            </a:r>
            <a:endParaRPr lang="en-US" sz="1632" i="1" dirty="0">
              <a:solidFill>
                <a:srgbClr val="27A5BE"/>
              </a:solidFill>
              <a:latin typeface="Segoe UI" charset="0"/>
              <a:ea typeface="Segoe UI" charset="0"/>
              <a:cs typeface="Segoe UI" charset="0"/>
            </a:endParaRPr>
          </a:p>
        </p:txBody>
      </p:sp>
      <p:sp>
        <p:nvSpPr>
          <p:cNvPr id="39" name="Rectangle 38"/>
          <p:cNvSpPr/>
          <p:nvPr/>
        </p:nvSpPr>
        <p:spPr>
          <a:xfrm>
            <a:off x="3903853" y="4165249"/>
            <a:ext cx="1633501" cy="375965"/>
          </a:xfrm>
          <a:prstGeom prst="rect">
            <a:avLst/>
          </a:prstGeom>
        </p:spPr>
        <p:txBody>
          <a:bodyPr wrap="square">
            <a:spAutoFit/>
          </a:bodyPr>
          <a:lstStyle/>
          <a:p>
            <a:pPr defTabSz="1122542" latinLnBrk="1" hangingPunct="0">
              <a:lnSpc>
                <a:spcPct val="110000"/>
              </a:lnSpc>
            </a:pPr>
            <a:r>
              <a:rPr lang="en-US" sz="1632" dirty="0">
                <a:solidFill>
                  <a:srgbClr val="27A5BE"/>
                </a:solidFill>
                <a:latin typeface="Segoe UI" charset="0"/>
                <a:ea typeface="Segoe UI" charset="0"/>
                <a:cs typeface="Segoe UI" charset="0"/>
              </a:rPr>
              <a:t>iPads</a:t>
            </a:r>
          </a:p>
        </p:txBody>
      </p:sp>
      <p:sp>
        <p:nvSpPr>
          <p:cNvPr id="40" name="Rectangle 39"/>
          <p:cNvSpPr/>
          <p:nvPr/>
        </p:nvSpPr>
        <p:spPr>
          <a:xfrm>
            <a:off x="4130948" y="1847443"/>
            <a:ext cx="1633501" cy="657759"/>
          </a:xfrm>
          <a:prstGeom prst="rect">
            <a:avLst/>
          </a:prstGeom>
        </p:spPr>
        <p:txBody>
          <a:bodyPr wrap="square">
            <a:spAutoFit/>
          </a:bodyPr>
          <a:lstStyle/>
          <a:p>
            <a:pPr defTabSz="1122542" latinLnBrk="1" hangingPunct="0">
              <a:lnSpc>
                <a:spcPct val="110000"/>
              </a:lnSpc>
            </a:pPr>
            <a:r>
              <a:rPr lang="en-US" sz="1632" dirty="0">
                <a:solidFill>
                  <a:srgbClr val="27A5BE"/>
                </a:solidFill>
                <a:latin typeface="Segoe UI" charset="0"/>
                <a:ea typeface="Segoe UI" charset="0"/>
                <a:cs typeface="Segoe UI" charset="0"/>
              </a:rPr>
              <a:t>iPod </a:t>
            </a:r>
            <a:br>
              <a:rPr lang="en-US" sz="1632" dirty="0">
                <a:solidFill>
                  <a:srgbClr val="27A5BE"/>
                </a:solidFill>
                <a:latin typeface="Segoe UI" charset="0"/>
                <a:ea typeface="Segoe UI" charset="0"/>
                <a:cs typeface="Segoe UI" charset="0"/>
              </a:rPr>
            </a:br>
            <a:r>
              <a:rPr lang="en-US" sz="1632" dirty="0">
                <a:solidFill>
                  <a:srgbClr val="27A5BE"/>
                </a:solidFill>
                <a:latin typeface="Segoe UI" charset="0"/>
                <a:ea typeface="Segoe UI" charset="0"/>
                <a:cs typeface="Segoe UI" charset="0"/>
              </a:rPr>
              <a:t>touch</a:t>
            </a:r>
          </a:p>
        </p:txBody>
      </p:sp>
      <p:sp>
        <p:nvSpPr>
          <p:cNvPr id="41" name="Rectangle 40"/>
          <p:cNvSpPr/>
          <p:nvPr/>
        </p:nvSpPr>
        <p:spPr>
          <a:xfrm>
            <a:off x="1592137" y="1955347"/>
            <a:ext cx="1633501" cy="375965"/>
          </a:xfrm>
          <a:prstGeom prst="rect">
            <a:avLst/>
          </a:prstGeom>
        </p:spPr>
        <p:txBody>
          <a:bodyPr wrap="square">
            <a:spAutoFit/>
          </a:bodyPr>
          <a:lstStyle/>
          <a:p>
            <a:pPr defTabSz="1122542" latinLnBrk="1" hangingPunct="0">
              <a:lnSpc>
                <a:spcPct val="110000"/>
              </a:lnSpc>
            </a:pPr>
            <a:r>
              <a:rPr lang="en-US" sz="1632" dirty="0">
                <a:solidFill>
                  <a:srgbClr val="27A5BE"/>
                </a:solidFill>
                <a:latin typeface="Segoe UI" charset="0"/>
                <a:ea typeface="Segoe UI" charset="0"/>
                <a:cs typeface="Segoe UI" charset="0"/>
              </a:rPr>
              <a:t>iPhones</a:t>
            </a:r>
          </a:p>
        </p:txBody>
      </p:sp>
      <p:sp>
        <p:nvSpPr>
          <p:cNvPr id="42" name="Rectangle 41"/>
          <p:cNvSpPr/>
          <p:nvPr/>
        </p:nvSpPr>
        <p:spPr>
          <a:xfrm>
            <a:off x="1226473" y="5734782"/>
            <a:ext cx="3331125" cy="516830"/>
          </a:xfrm>
          <a:prstGeom prst="rect">
            <a:avLst/>
          </a:prstGeom>
        </p:spPr>
        <p:txBody>
          <a:bodyPr wrap="square">
            <a:spAutoFit/>
          </a:bodyPr>
          <a:lstStyle/>
          <a:p>
            <a:pPr algn="ctr" defTabSz="1122542" latinLnBrk="1" hangingPunct="0">
              <a:lnSpc>
                <a:spcPct val="110000"/>
              </a:lnSpc>
            </a:pPr>
            <a:r>
              <a:rPr lang="en-US" sz="2448" b="1" dirty="0" err="1">
                <a:solidFill>
                  <a:srgbClr val="27A5BE"/>
                </a:solidFill>
                <a:latin typeface="Segoe UI Semibold" charset="0"/>
                <a:ea typeface="Segoe UI Semibold" charset="0"/>
                <a:cs typeface="Segoe UI Semibold" charset="0"/>
              </a:rPr>
              <a:t>Factores</a:t>
            </a:r>
            <a:r>
              <a:rPr lang="en-US" sz="2448" b="1" dirty="0">
                <a:solidFill>
                  <a:srgbClr val="27A5BE"/>
                </a:solidFill>
                <a:latin typeface="Segoe UI Semibold" charset="0"/>
                <a:ea typeface="Segoe UI Semibold" charset="0"/>
                <a:cs typeface="Segoe UI Semibold" charset="0"/>
              </a:rPr>
              <a:t> de forma</a:t>
            </a:r>
          </a:p>
        </p:txBody>
      </p:sp>
      <p:sp>
        <p:nvSpPr>
          <p:cNvPr id="47" name="Rectangle 46"/>
          <p:cNvSpPr/>
          <p:nvPr/>
        </p:nvSpPr>
        <p:spPr>
          <a:xfrm>
            <a:off x="7562713" y="5734782"/>
            <a:ext cx="3460051" cy="516830"/>
          </a:xfrm>
          <a:prstGeom prst="rect">
            <a:avLst/>
          </a:prstGeom>
        </p:spPr>
        <p:txBody>
          <a:bodyPr wrap="square">
            <a:spAutoFit/>
          </a:bodyPr>
          <a:lstStyle/>
          <a:p>
            <a:pPr algn="ctr" defTabSz="1122542" latinLnBrk="1" hangingPunct="0">
              <a:lnSpc>
                <a:spcPct val="110000"/>
              </a:lnSpc>
            </a:pPr>
            <a:r>
              <a:rPr lang="en-US" sz="2448" b="1" dirty="0" err="1">
                <a:solidFill>
                  <a:srgbClr val="27A5BE"/>
                </a:solidFill>
                <a:latin typeface="Segoe UI Semibold" charset="0"/>
                <a:ea typeface="Segoe UI Semibold" charset="0"/>
                <a:cs typeface="Segoe UI Semibold" charset="0"/>
              </a:rPr>
              <a:t>Características</a:t>
            </a:r>
            <a:r>
              <a:rPr lang="en-US" sz="2448" b="1" dirty="0">
                <a:solidFill>
                  <a:srgbClr val="27A5BE"/>
                </a:solidFill>
                <a:latin typeface="Segoe UI Semibold" charset="0"/>
                <a:ea typeface="Segoe UI Semibold" charset="0"/>
                <a:cs typeface="Segoe UI Semibold" charset="0"/>
              </a:rPr>
              <a:t> iOS 9</a:t>
            </a:r>
          </a:p>
        </p:txBody>
      </p:sp>
      <p:cxnSp>
        <p:nvCxnSpPr>
          <p:cNvPr id="7" name="Straight Connector 6"/>
          <p:cNvCxnSpPr/>
          <p:nvPr/>
        </p:nvCxnSpPr>
        <p:spPr>
          <a:xfrm>
            <a:off x="511917" y="5736248"/>
            <a:ext cx="4429724"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939908" y="5736248"/>
            <a:ext cx="4429724"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1553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yered devic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7735" y="1349666"/>
            <a:ext cx="4265518" cy="5179557"/>
          </a:xfrm>
          <a:prstGeom prst="rect">
            <a:avLst/>
          </a:prstGeom>
        </p:spPr>
      </p:pic>
      <p:sp>
        <p:nvSpPr>
          <p:cNvPr id="8" name="Content Placeholder 2"/>
          <p:cNvSpPr txBox="1">
            <a:spLocks/>
          </p:cNvSpPr>
          <p:nvPr/>
        </p:nvSpPr>
        <p:spPr>
          <a:xfrm>
            <a:off x="7377863" y="1349667"/>
            <a:ext cx="4609861" cy="533280"/>
          </a:xfrm>
          <a:prstGeom prst="rect">
            <a:avLst/>
          </a:prstGeom>
        </p:spPr>
        <p:txBody>
          <a:bodyPr vert="horz" lIns="124347" tIns="62174" rIns="124347" bIns="62174"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904" dirty="0" err="1" smtClean="0">
                <a:solidFill>
                  <a:srgbClr val="3C90D1"/>
                </a:solidFill>
                <a:latin typeface="+mn-lt"/>
                <a:cs typeface="Arial"/>
              </a:rPr>
              <a:t>Cientos</a:t>
            </a:r>
            <a:r>
              <a:rPr lang="en-US" sz="1904" dirty="0" smtClean="0">
                <a:solidFill>
                  <a:srgbClr val="3C90D1"/>
                </a:solidFill>
                <a:latin typeface="+mn-lt"/>
                <a:cs typeface="Arial"/>
              </a:rPr>
              <a:t> </a:t>
            </a:r>
            <a:r>
              <a:rPr lang="en-US" sz="1904" dirty="0">
                <a:solidFill>
                  <a:srgbClr val="3C90D1"/>
                </a:solidFill>
                <a:latin typeface="+mn-lt"/>
                <a:cs typeface="Arial"/>
              </a:rPr>
              <a:t>de </a:t>
            </a:r>
            <a:r>
              <a:rPr lang="en-US" sz="1904" dirty="0" err="1">
                <a:solidFill>
                  <a:srgbClr val="3C90D1"/>
                </a:solidFill>
                <a:latin typeface="+mn-lt"/>
                <a:cs typeface="Arial"/>
              </a:rPr>
              <a:t>Apis</a:t>
            </a:r>
            <a:r>
              <a:rPr lang="en-US" sz="1904" dirty="0">
                <a:solidFill>
                  <a:srgbClr val="3C90D1"/>
                </a:solidFill>
                <a:latin typeface="+mn-lt"/>
                <a:cs typeface="Arial"/>
              </a:rPr>
              <a:t> iOS y Android</a:t>
            </a:r>
            <a:endParaRPr lang="en-US" sz="1904" baseline="30000" dirty="0">
              <a:solidFill>
                <a:srgbClr val="3C90D1"/>
              </a:solidFill>
              <a:latin typeface="+mn-lt"/>
              <a:cs typeface="Arial"/>
            </a:endParaRPr>
          </a:p>
        </p:txBody>
      </p:sp>
      <p:sp>
        <p:nvSpPr>
          <p:cNvPr id="10" name="Content Placeholder 2"/>
          <p:cNvSpPr txBox="1">
            <a:spLocks/>
          </p:cNvSpPr>
          <p:nvPr/>
        </p:nvSpPr>
        <p:spPr>
          <a:xfrm>
            <a:off x="7409905" y="2403684"/>
            <a:ext cx="4577819" cy="492682"/>
          </a:xfrm>
          <a:prstGeom prst="rect">
            <a:avLst/>
          </a:prstGeom>
        </p:spPr>
        <p:txBody>
          <a:bodyPr vert="horz" lIns="124347" tIns="62174" rIns="124347" bIns="62174"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904" dirty="0">
                <a:solidFill>
                  <a:srgbClr val="76B557"/>
                </a:solidFill>
                <a:latin typeface="+mn-lt"/>
                <a:cs typeface="Arial"/>
              </a:rPr>
              <a:t>Web APIs</a:t>
            </a:r>
          </a:p>
        </p:txBody>
      </p:sp>
      <p:sp>
        <p:nvSpPr>
          <p:cNvPr id="12" name="Oval 11"/>
          <p:cNvSpPr/>
          <p:nvPr/>
        </p:nvSpPr>
        <p:spPr>
          <a:xfrm>
            <a:off x="6540623" y="1241183"/>
            <a:ext cx="765656" cy="765656"/>
          </a:xfrm>
          <a:prstGeom prst="ellipse">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48" dirty="0"/>
          </a:p>
        </p:txBody>
      </p:sp>
      <p:pic>
        <p:nvPicPr>
          <p:cNvPr id="13" name="Picture 12" descr="social-apple 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33991" y="1469825"/>
            <a:ext cx="233484" cy="280251"/>
          </a:xfrm>
          <a:prstGeom prst="rect">
            <a:avLst/>
          </a:prstGeom>
        </p:spPr>
      </p:pic>
      <p:sp>
        <p:nvSpPr>
          <p:cNvPr id="14" name="Oval 13"/>
          <p:cNvSpPr/>
          <p:nvPr/>
        </p:nvSpPr>
        <p:spPr>
          <a:xfrm>
            <a:off x="6540623" y="2281099"/>
            <a:ext cx="765656" cy="765656"/>
          </a:xfrm>
          <a:prstGeom prst="ellipse">
            <a:avLst/>
          </a:prstGeom>
          <a:solidFill>
            <a:srgbClr val="76B55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48" dirty="0"/>
          </a:p>
        </p:txBody>
      </p:sp>
      <p:sp>
        <p:nvSpPr>
          <p:cNvPr id="15" name="Oval 14"/>
          <p:cNvSpPr/>
          <p:nvPr/>
        </p:nvSpPr>
        <p:spPr>
          <a:xfrm>
            <a:off x="6540623" y="3312381"/>
            <a:ext cx="765656" cy="765656"/>
          </a:xfrm>
          <a:prstGeom prst="ellipse">
            <a:avLst/>
          </a:prstGeom>
          <a:solidFill>
            <a:srgbClr val="A73A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48" dirty="0"/>
          </a:p>
        </p:txBody>
      </p:sp>
      <p:sp>
        <p:nvSpPr>
          <p:cNvPr id="16" name="Oval 15"/>
          <p:cNvSpPr/>
          <p:nvPr/>
        </p:nvSpPr>
        <p:spPr>
          <a:xfrm>
            <a:off x="6540623" y="4326392"/>
            <a:ext cx="765656" cy="765656"/>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48" dirty="0"/>
          </a:p>
        </p:txBody>
      </p:sp>
      <p:sp>
        <p:nvSpPr>
          <p:cNvPr id="17" name="Oval 16"/>
          <p:cNvSpPr/>
          <p:nvPr/>
        </p:nvSpPr>
        <p:spPr>
          <a:xfrm>
            <a:off x="6540623" y="5349040"/>
            <a:ext cx="765656" cy="765656"/>
          </a:xfrm>
          <a:prstGeom prst="ellipse">
            <a:avLst/>
          </a:prstGeom>
          <a:solidFill>
            <a:srgbClr val="6C6C6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48" dirty="0"/>
          </a:p>
        </p:txBody>
      </p:sp>
      <p:pic>
        <p:nvPicPr>
          <p:cNvPr id="18" name="Picture 17" descr="social-android whit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43598" y="1478460"/>
            <a:ext cx="261941" cy="285815"/>
          </a:xfrm>
          <a:prstGeom prst="rect">
            <a:avLst/>
          </a:prstGeom>
        </p:spPr>
      </p:pic>
      <p:sp>
        <p:nvSpPr>
          <p:cNvPr id="21" name="Content Placeholder 2"/>
          <p:cNvSpPr txBox="1">
            <a:spLocks/>
          </p:cNvSpPr>
          <p:nvPr/>
        </p:nvSpPr>
        <p:spPr>
          <a:xfrm>
            <a:off x="7409905" y="3435885"/>
            <a:ext cx="4577819" cy="522483"/>
          </a:xfrm>
          <a:prstGeom prst="rect">
            <a:avLst/>
          </a:prstGeom>
        </p:spPr>
        <p:txBody>
          <a:bodyPr vert="horz" lIns="124347" tIns="62174" rIns="124347" bIns="62174"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904" dirty="0" err="1">
                <a:solidFill>
                  <a:srgbClr val="A73AB8"/>
                </a:solidFill>
                <a:latin typeface="+mn-lt"/>
                <a:cs typeface="Arial"/>
              </a:rPr>
              <a:t>Integración</a:t>
            </a:r>
            <a:r>
              <a:rPr lang="en-US" sz="1904" dirty="0">
                <a:solidFill>
                  <a:srgbClr val="A73AB8"/>
                </a:solidFill>
                <a:latin typeface="+mn-lt"/>
                <a:cs typeface="Arial"/>
              </a:rPr>
              <a:t> con Backend</a:t>
            </a:r>
          </a:p>
        </p:txBody>
      </p:sp>
      <p:sp>
        <p:nvSpPr>
          <p:cNvPr id="22" name="Content Placeholder 2"/>
          <p:cNvSpPr txBox="1">
            <a:spLocks/>
          </p:cNvSpPr>
          <p:nvPr/>
        </p:nvSpPr>
        <p:spPr>
          <a:xfrm>
            <a:off x="7409905" y="4439339"/>
            <a:ext cx="4577819" cy="473646"/>
          </a:xfrm>
          <a:prstGeom prst="rect">
            <a:avLst/>
          </a:prstGeom>
        </p:spPr>
        <p:txBody>
          <a:bodyPr vert="horz" lIns="124347" tIns="62174" rIns="124347" bIns="62174"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904" dirty="0">
                <a:solidFill>
                  <a:srgbClr val="123458"/>
                </a:solidFill>
                <a:latin typeface="+mn-lt"/>
                <a:cs typeface="Arial"/>
              </a:rPr>
              <a:t>Third party libraries</a:t>
            </a:r>
          </a:p>
        </p:txBody>
      </p:sp>
      <p:sp>
        <p:nvSpPr>
          <p:cNvPr id="25" name="Content Placeholder 2"/>
          <p:cNvSpPr txBox="1">
            <a:spLocks/>
          </p:cNvSpPr>
          <p:nvPr/>
        </p:nvSpPr>
        <p:spPr>
          <a:xfrm>
            <a:off x="7409905" y="5473603"/>
            <a:ext cx="4577819" cy="525920"/>
          </a:xfrm>
          <a:prstGeom prst="rect">
            <a:avLst/>
          </a:prstGeom>
        </p:spPr>
        <p:txBody>
          <a:bodyPr vert="horz" lIns="124347" tIns="62174" rIns="124347" bIns="62174"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904" dirty="0">
                <a:latin typeface="+mn-lt"/>
                <a:cs typeface="Arial"/>
              </a:rPr>
              <a:t>Memoria, CPU y red</a:t>
            </a:r>
          </a:p>
        </p:txBody>
      </p:sp>
      <p:pic>
        <p:nvPicPr>
          <p:cNvPr id="27" name="Picture 26" descr="ios7-clou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16579" y="2495574"/>
            <a:ext cx="419499" cy="269630"/>
          </a:xfrm>
          <a:prstGeom prst="rect">
            <a:avLst/>
          </a:prstGeom>
        </p:spPr>
      </p:pic>
      <p:pic>
        <p:nvPicPr>
          <p:cNvPr id="28" name="Picture 27" descr="cpu.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05272" y="3401341"/>
            <a:ext cx="634914" cy="616240"/>
          </a:xfrm>
          <a:prstGeom prst="rect">
            <a:avLst/>
          </a:prstGeom>
        </p:spPr>
      </p:pic>
      <p:pic>
        <p:nvPicPr>
          <p:cNvPr id="29" name="Picture 28" descr="bar code whit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95147" y="4475268"/>
            <a:ext cx="475848" cy="461852"/>
          </a:xfrm>
          <a:prstGeom prst="rect">
            <a:avLst/>
          </a:prstGeom>
        </p:spPr>
      </p:pic>
      <p:pic>
        <p:nvPicPr>
          <p:cNvPr id="30" name="Picture 29" descr="gea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667617" y="5435152"/>
            <a:ext cx="546557" cy="564371"/>
          </a:xfrm>
          <a:prstGeom prst="rect">
            <a:avLst/>
          </a:prstGeom>
        </p:spPr>
      </p:pic>
      <p:sp>
        <p:nvSpPr>
          <p:cNvPr id="2" name="Title 1"/>
          <p:cNvSpPr>
            <a:spLocks noGrp="1"/>
          </p:cNvSpPr>
          <p:nvPr>
            <p:ph type="title"/>
          </p:nvPr>
        </p:nvSpPr>
        <p:spPr/>
        <p:txBody>
          <a:bodyPr/>
          <a:lstStyle/>
          <a:p>
            <a:r>
              <a:rPr lang="en-US" dirty="0" err="1" smtClean="0">
                <a:solidFill>
                  <a:schemeClr val="tx1"/>
                </a:solidFill>
              </a:rPr>
              <a:t>Complejidad</a:t>
            </a:r>
            <a:r>
              <a:rPr lang="en-US" dirty="0" smtClean="0">
                <a:solidFill>
                  <a:schemeClr val="tx1"/>
                </a:solidFill>
              </a:rPr>
              <a:t> de las Apps</a:t>
            </a:r>
            <a:endParaRPr lang="en-US" dirty="0">
              <a:solidFill>
                <a:schemeClr val="tx1"/>
              </a:solidFill>
            </a:endParaRPr>
          </a:p>
        </p:txBody>
      </p:sp>
      <p:cxnSp>
        <p:nvCxnSpPr>
          <p:cNvPr id="36" name="Elbow Connector 35"/>
          <p:cNvCxnSpPr/>
          <p:nvPr/>
        </p:nvCxnSpPr>
        <p:spPr>
          <a:xfrm rot="10800000" flipV="1">
            <a:off x="4085916" y="1617138"/>
            <a:ext cx="2305026" cy="663961"/>
          </a:xfrm>
          <a:prstGeom prst="bentConnector3">
            <a:avLst>
              <a:gd name="adj1" fmla="val 100260"/>
            </a:avLst>
          </a:prstGeom>
          <a:ln>
            <a:solidFill>
              <a:srgbClr val="3C90D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flipV="1">
            <a:off x="4085910" y="2671091"/>
            <a:ext cx="2305040" cy="828685"/>
          </a:xfrm>
          <a:prstGeom prst="bentConnector3">
            <a:avLst>
              <a:gd name="adj1" fmla="val 99910"/>
            </a:avLst>
          </a:prstGeom>
          <a:ln>
            <a:solidFill>
              <a:srgbClr val="76B55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flipV="1">
            <a:off x="4085912" y="3698751"/>
            <a:ext cx="2305033" cy="424188"/>
          </a:xfrm>
          <a:prstGeom prst="bentConnector3">
            <a:avLst>
              <a:gd name="adj1" fmla="val 99910"/>
            </a:avLst>
          </a:prstGeom>
          <a:ln>
            <a:solidFill>
              <a:srgbClr val="A73AB9"/>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a:off x="4085916" y="5186483"/>
            <a:ext cx="2305034" cy="555937"/>
          </a:xfrm>
          <a:prstGeom prst="bentConnector3">
            <a:avLst>
              <a:gd name="adj1" fmla="val 99910"/>
            </a:avLst>
          </a:prstGeom>
          <a:ln>
            <a:solidFill>
              <a:srgbClr val="6C6C6C"/>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085910" y="4728570"/>
            <a:ext cx="2305032" cy="0"/>
          </a:xfrm>
          <a:prstGeom prst="straightConnector1">
            <a:avLst/>
          </a:prstGeom>
          <a:ln>
            <a:solidFill>
              <a:srgbClr val="123458"/>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54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6" grpId="0" animBg="1"/>
      <p:bldP spid="17" grpId="0" animBg="1"/>
      <p:bldP spid="21" grpId="0"/>
      <p:bldP spid="22"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47825" y="229628"/>
            <a:ext cx="8947012" cy="849463"/>
          </a:xfrm>
          <a:prstGeom prst="rect">
            <a:avLst/>
          </a:prstGeom>
        </p:spPr>
        <p:txBody>
          <a:bodyPr vert="horz" wrap="square" lIns="137160" tIns="109728" rIns="137160" bIns="109728" rtlCol="0" anchor="t" anchorCtr="0">
            <a:noAutofit/>
          </a:bodyPr>
          <a:lstStyle>
            <a:lvl1pPr algn="l" defTabSz="932742" rtl="0" eaLnBrk="1" latinLnBrk="0" hangingPunct="1">
              <a:lnSpc>
                <a:spcPct val="90000"/>
              </a:lnSpc>
              <a:spcBef>
                <a:spcPct val="0"/>
              </a:spcBef>
              <a:buNone/>
              <a:defRPr lang="en-US" sz="4800" b="0" kern="1200" cap="none" spc="0" baseline="0" dirty="0">
                <a:ln>
                  <a:noFill/>
                </a:ln>
                <a:solidFill>
                  <a:schemeClr val="accent5"/>
                </a:solidFill>
                <a:effectLst/>
                <a:latin typeface="+mj-lt"/>
                <a:ea typeface="+mn-ea"/>
                <a:cs typeface="Segoe UI" pitchFamily="34" charset="0"/>
              </a:defRPr>
            </a:lvl1pPr>
          </a:lstStyle>
          <a:p>
            <a:r>
              <a:rPr lang="es-ES" sz="3600" dirty="0" smtClean="0">
                <a:solidFill>
                  <a:schemeClr val="tx1"/>
                </a:solidFill>
              </a:rPr>
              <a:t>Creamos pruebas automatizadas, cierto?</a:t>
            </a:r>
            <a:endParaRPr lang="es-ES" sz="3600" dirty="0">
              <a:solidFill>
                <a:schemeClr val="tx1"/>
              </a:solidFill>
            </a:endParaRPr>
          </a:p>
        </p:txBody>
      </p:sp>
      <p:sp>
        <p:nvSpPr>
          <p:cNvPr id="4" name="TextBox 3"/>
          <p:cNvSpPr txBox="1"/>
          <p:nvPr/>
        </p:nvSpPr>
        <p:spPr>
          <a:xfrm>
            <a:off x="547825" y="1842247"/>
            <a:ext cx="2400337"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Fragmentación</a:t>
            </a:r>
            <a:endParaRPr lang="en-AU" sz="2400" dirty="0" smtClean="0">
              <a:gradFill>
                <a:gsLst>
                  <a:gs pos="2917">
                    <a:schemeClr val="tx1"/>
                  </a:gs>
                  <a:gs pos="30000">
                    <a:schemeClr val="tx1"/>
                  </a:gs>
                </a:gsLst>
                <a:lin ang="5400000" scaled="0"/>
              </a:gradFill>
            </a:endParaRPr>
          </a:p>
        </p:txBody>
      </p:sp>
      <p:sp>
        <p:nvSpPr>
          <p:cNvPr id="5" name="TextBox 4"/>
          <p:cNvSpPr txBox="1"/>
          <p:nvPr/>
        </p:nvSpPr>
        <p:spPr>
          <a:xfrm>
            <a:off x="3331616" y="3966882"/>
            <a:ext cx="3164969"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Complejidad</a:t>
            </a:r>
            <a:r>
              <a:rPr lang="en-AU" sz="2400" dirty="0" smtClean="0">
                <a:gradFill>
                  <a:gsLst>
                    <a:gs pos="2917">
                      <a:schemeClr val="tx1"/>
                    </a:gs>
                    <a:gs pos="30000">
                      <a:schemeClr val="tx1"/>
                    </a:gs>
                  </a:gsLst>
                  <a:lin ang="5400000" scaled="0"/>
                </a:gradFill>
              </a:rPr>
              <a:t> de App</a:t>
            </a:r>
          </a:p>
        </p:txBody>
      </p:sp>
      <p:sp>
        <p:nvSpPr>
          <p:cNvPr id="6" name="TextBox 5"/>
          <p:cNvSpPr txBox="1"/>
          <p:nvPr/>
        </p:nvSpPr>
        <p:spPr>
          <a:xfrm>
            <a:off x="2353237" y="2919335"/>
            <a:ext cx="2897550" cy="960263"/>
          </a:xfrm>
          <a:prstGeom prst="rect">
            <a:avLst/>
          </a:prstGeom>
          <a:noFill/>
        </p:spPr>
        <p:txBody>
          <a:bodyPr wrap="square" lIns="182880" tIns="146304" rIns="182880" bIns="146304" rtlCol="0">
            <a:spAutoFit/>
          </a:bodyPr>
          <a:lstStyle/>
          <a:p>
            <a:pPr algn="ctr">
              <a:lnSpc>
                <a:spcPct val="90000"/>
              </a:lnSpc>
              <a:spcAft>
                <a:spcPts val="600"/>
              </a:spcAft>
            </a:pPr>
            <a:r>
              <a:rPr lang="en-AU" sz="2400" dirty="0" err="1" smtClean="0">
                <a:gradFill>
                  <a:gsLst>
                    <a:gs pos="2917">
                      <a:schemeClr val="tx1"/>
                    </a:gs>
                    <a:gs pos="30000">
                      <a:schemeClr val="tx1"/>
                    </a:gs>
                  </a:gsLst>
                  <a:lin ang="5400000" scaled="0"/>
                </a:gradFill>
              </a:rPr>
              <a:t>Ciclos</a:t>
            </a:r>
            <a:r>
              <a:rPr lang="en-AU" sz="2400" dirty="0" smtClean="0">
                <a:gradFill>
                  <a:gsLst>
                    <a:gs pos="2917">
                      <a:schemeClr val="tx1"/>
                    </a:gs>
                    <a:gs pos="30000">
                      <a:schemeClr val="tx1"/>
                    </a:gs>
                  </a:gsLst>
                  <a:lin ang="5400000" scaled="0"/>
                </a:gradFill>
              </a:rPr>
              <a:t> </a:t>
            </a:r>
            <a:r>
              <a:rPr lang="en-AU" sz="2400" dirty="0" err="1" smtClean="0">
                <a:gradFill>
                  <a:gsLst>
                    <a:gs pos="2917">
                      <a:schemeClr val="tx1"/>
                    </a:gs>
                    <a:gs pos="30000">
                      <a:schemeClr val="tx1"/>
                    </a:gs>
                  </a:gsLst>
                  <a:lin ang="5400000" scaled="0"/>
                </a:gradFill>
              </a:rPr>
              <a:t>rápidos</a:t>
            </a:r>
            <a:r>
              <a:rPr lang="en-AU" sz="2400" dirty="0" smtClean="0">
                <a:gradFill>
                  <a:gsLst>
                    <a:gs pos="2917">
                      <a:schemeClr val="tx1"/>
                    </a:gs>
                    <a:gs pos="30000">
                      <a:schemeClr val="tx1"/>
                    </a:gs>
                  </a:gsLst>
                  <a:lin ang="5400000" scaled="0"/>
                </a:gradFill>
              </a:rPr>
              <a:t> de release</a:t>
            </a:r>
          </a:p>
        </p:txBody>
      </p:sp>
      <p:sp>
        <p:nvSpPr>
          <p:cNvPr id="7" name="TextBox 6"/>
          <p:cNvSpPr txBox="1"/>
          <p:nvPr/>
        </p:nvSpPr>
        <p:spPr>
          <a:xfrm>
            <a:off x="3915428" y="1530592"/>
            <a:ext cx="2460482"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Sesiones</a:t>
            </a:r>
            <a:r>
              <a:rPr lang="en-AU" sz="2400" dirty="0" smtClean="0">
                <a:gradFill>
                  <a:gsLst>
                    <a:gs pos="2917">
                      <a:schemeClr val="tx1"/>
                    </a:gs>
                    <a:gs pos="30000">
                      <a:schemeClr val="tx1"/>
                    </a:gs>
                  </a:gsLst>
                  <a:lin ang="5400000" scaled="0"/>
                </a:gradFill>
              </a:rPr>
              <a:t> </a:t>
            </a:r>
            <a:r>
              <a:rPr lang="en-AU" sz="2400" dirty="0" err="1" smtClean="0">
                <a:gradFill>
                  <a:gsLst>
                    <a:gs pos="2917">
                      <a:schemeClr val="tx1"/>
                    </a:gs>
                    <a:gs pos="30000">
                      <a:schemeClr val="tx1"/>
                    </a:gs>
                  </a:gsLst>
                  <a:lin ang="5400000" scaled="0"/>
                </a:gradFill>
              </a:rPr>
              <a:t>cortas</a:t>
            </a:r>
            <a:endParaRPr lang="en-AU" sz="2400" dirty="0" smtClean="0">
              <a:gradFill>
                <a:gsLst>
                  <a:gs pos="2917">
                    <a:schemeClr val="tx1"/>
                  </a:gs>
                  <a:gs pos="30000">
                    <a:schemeClr val="tx1"/>
                  </a:gs>
                </a:gsLst>
                <a:lin ang="5400000" scaled="0"/>
              </a:gradFill>
            </a:endParaRPr>
          </a:p>
        </p:txBody>
      </p:sp>
      <p:sp>
        <p:nvSpPr>
          <p:cNvPr id="8" name="TextBox 7"/>
          <p:cNvSpPr txBox="1"/>
          <p:nvPr/>
        </p:nvSpPr>
        <p:spPr>
          <a:xfrm>
            <a:off x="547825" y="4596731"/>
            <a:ext cx="2610330"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Alta </a:t>
            </a:r>
            <a:r>
              <a:rPr lang="en-AU" sz="2400" dirty="0" err="1" smtClean="0">
                <a:gradFill>
                  <a:gsLst>
                    <a:gs pos="2917">
                      <a:schemeClr val="tx1"/>
                    </a:gs>
                    <a:gs pos="30000">
                      <a:schemeClr val="tx1"/>
                    </a:gs>
                  </a:gsLst>
                  <a:lin ang="5400000" scaled="0"/>
                </a:gradFill>
              </a:rPr>
              <a:t>expectación</a:t>
            </a:r>
            <a:endParaRPr lang="en-AU" sz="2400" dirty="0" smtClean="0">
              <a:gradFill>
                <a:gsLst>
                  <a:gs pos="2917">
                    <a:schemeClr val="tx1"/>
                  </a:gs>
                  <a:gs pos="30000">
                    <a:schemeClr val="tx1"/>
                  </a:gs>
                </a:gsLst>
                <a:lin ang="5400000" scaled="0"/>
              </a:gradFill>
            </a:endParaRPr>
          </a:p>
        </p:txBody>
      </p:sp>
      <p:sp>
        <p:nvSpPr>
          <p:cNvPr id="9" name="TextBox 8"/>
          <p:cNvSpPr txBox="1"/>
          <p:nvPr/>
        </p:nvSpPr>
        <p:spPr>
          <a:xfrm>
            <a:off x="6673129" y="1471033"/>
            <a:ext cx="2443939"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5 </a:t>
            </a:r>
            <a:r>
              <a:rPr lang="en-AU" sz="2400" dirty="0" err="1" smtClean="0">
                <a:gradFill>
                  <a:gsLst>
                    <a:gs pos="2917">
                      <a:schemeClr val="tx1"/>
                    </a:gs>
                    <a:gs pos="30000">
                      <a:schemeClr val="tx1"/>
                    </a:gs>
                  </a:gsLst>
                  <a:lin ang="5400000" scaled="0"/>
                </a:gradFill>
              </a:rPr>
              <a:t>versiones</a:t>
            </a:r>
            <a:r>
              <a:rPr lang="en-AU" sz="2400" dirty="0" smtClean="0">
                <a:gradFill>
                  <a:gsLst>
                    <a:gs pos="2917">
                      <a:schemeClr val="tx1"/>
                    </a:gs>
                    <a:gs pos="30000">
                      <a:schemeClr val="tx1"/>
                    </a:gs>
                  </a:gsLst>
                  <a:lin ang="5400000" scaled="0"/>
                </a:gradFill>
              </a:rPr>
              <a:t> iOS</a:t>
            </a:r>
          </a:p>
        </p:txBody>
      </p:sp>
      <p:sp>
        <p:nvSpPr>
          <p:cNvPr id="10" name="TextBox 9"/>
          <p:cNvSpPr txBox="1"/>
          <p:nvPr/>
        </p:nvSpPr>
        <p:spPr>
          <a:xfrm>
            <a:off x="5446059" y="2493194"/>
            <a:ext cx="2907976"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9 Android versions</a:t>
            </a:r>
          </a:p>
        </p:txBody>
      </p:sp>
      <p:sp>
        <p:nvSpPr>
          <p:cNvPr id="11" name="TextBox 10"/>
          <p:cNvSpPr txBox="1"/>
          <p:nvPr/>
        </p:nvSpPr>
        <p:spPr>
          <a:xfrm>
            <a:off x="8834718" y="3121058"/>
            <a:ext cx="3018903"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20 </a:t>
            </a:r>
            <a:r>
              <a:rPr lang="en-AU" sz="2400" dirty="0" err="1" smtClean="0">
                <a:gradFill>
                  <a:gsLst>
                    <a:gs pos="2917">
                      <a:schemeClr val="tx1"/>
                    </a:gs>
                    <a:gs pos="30000">
                      <a:schemeClr val="tx1"/>
                    </a:gs>
                  </a:gsLst>
                  <a:lin ang="5400000" scaled="0"/>
                </a:gradFill>
              </a:rPr>
              <a:t>dispositivos</a:t>
            </a:r>
            <a:r>
              <a:rPr lang="en-AU" sz="2400" dirty="0" smtClean="0">
                <a:gradFill>
                  <a:gsLst>
                    <a:gs pos="2917">
                      <a:schemeClr val="tx1"/>
                    </a:gs>
                    <a:gs pos="30000">
                      <a:schemeClr val="tx1"/>
                    </a:gs>
                  </a:gsLst>
                  <a:lin ang="5400000" scaled="0"/>
                </a:gradFill>
              </a:rPr>
              <a:t> iOS </a:t>
            </a:r>
          </a:p>
        </p:txBody>
      </p:sp>
      <p:sp>
        <p:nvSpPr>
          <p:cNvPr id="12" name="TextBox 11"/>
          <p:cNvSpPr txBox="1"/>
          <p:nvPr/>
        </p:nvSpPr>
        <p:spPr>
          <a:xfrm>
            <a:off x="6723529" y="4155141"/>
            <a:ext cx="3300391"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1,294 Android brands</a:t>
            </a:r>
          </a:p>
        </p:txBody>
      </p:sp>
      <p:sp>
        <p:nvSpPr>
          <p:cNvPr id="13" name="TextBox 12"/>
          <p:cNvSpPr txBox="1"/>
          <p:nvPr/>
        </p:nvSpPr>
        <p:spPr>
          <a:xfrm>
            <a:off x="6400800" y="5222108"/>
            <a:ext cx="5184496"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24K+ </a:t>
            </a:r>
            <a:r>
              <a:rPr lang="en-AU" sz="2400" dirty="0" err="1" smtClean="0">
                <a:gradFill>
                  <a:gsLst>
                    <a:gs pos="2917">
                      <a:schemeClr val="tx1"/>
                    </a:gs>
                    <a:gs pos="30000">
                      <a:schemeClr val="tx1"/>
                    </a:gs>
                  </a:gsLst>
                  <a:lin ang="5400000" scaled="0"/>
                </a:gradFill>
              </a:rPr>
              <a:t>dispositivos</a:t>
            </a:r>
            <a:r>
              <a:rPr lang="en-AU" sz="2400" dirty="0" smtClean="0">
                <a:gradFill>
                  <a:gsLst>
                    <a:gs pos="2917">
                      <a:schemeClr val="tx1"/>
                    </a:gs>
                    <a:gs pos="30000">
                      <a:schemeClr val="tx1"/>
                    </a:gs>
                  </a:gsLst>
                  <a:lin ang="5400000" scaled="0"/>
                </a:gradFill>
              </a:rPr>
              <a:t> Android </a:t>
            </a:r>
            <a:r>
              <a:rPr lang="en-AU" sz="2400" dirty="0" err="1" smtClean="0">
                <a:gradFill>
                  <a:gsLst>
                    <a:gs pos="2917">
                      <a:schemeClr val="tx1"/>
                    </a:gs>
                    <a:gs pos="30000">
                      <a:schemeClr val="tx1"/>
                    </a:gs>
                  </a:gsLst>
                  <a:lin ang="5400000" scaled="0"/>
                </a:gradFill>
              </a:rPr>
              <a:t>distintos</a:t>
            </a:r>
            <a:endParaRPr lang="en-AU" sz="2400" dirty="0" smtClean="0">
              <a:gradFill>
                <a:gsLst>
                  <a:gs pos="2917">
                    <a:schemeClr val="tx1"/>
                  </a:gs>
                  <a:gs pos="30000">
                    <a:schemeClr val="tx1"/>
                  </a:gs>
                </a:gsLst>
                <a:lin ang="5400000" scaled="0"/>
              </a:gradFill>
            </a:endParaRPr>
          </a:p>
        </p:txBody>
      </p:sp>
      <p:sp>
        <p:nvSpPr>
          <p:cNvPr id="14" name="TextBox 13"/>
          <p:cNvSpPr txBox="1"/>
          <p:nvPr/>
        </p:nvSpPr>
        <p:spPr>
          <a:xfrm>
            <a:off x="376518" y="3547199"/>
            <a:ext cx="2359428"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35 </a:t>
            </a:r>
            <a:r>
              <a:rPr lang="en-AU" sz="2400" dirty="0" err="1" smtClean="0">
                <a:gradFill>
                  <a:gsLst>
                    <a:gs pos="2917">
                      <a:schemeClr val="tx1"/>
                    </a:gs>
                    <a:gs pos="30000">
                      <a:schemeClr val="tx1"/>
                    </a:gs>
                  </a:gsLst>
                  <a:lin ang="5400000" scaled="0"/>
                </a:gradFill>
              </a:rPr>
              <a:t>países</a:t>
            </a:r>
            <a:r>
              <a:rPr lang="en-AU" sz="2400" dirty="0" smtClean="0">
                <a:gradFill>
                  <a:gsLst>
                    <a:gs pos="2917">
                      <a:schemeClr val="tx1"/>
                    </a:gs>
                    <a:gs pos="30000">
                      <a:schemeClr val="tx1"/>
                    </a:gs>
                  </a:gsLst>
                  <a:lin ang="5400000" scaled="0"/>
                </a:gradFill>
              </a:rPr>
              <a:t> (iOS)</a:t>
            </a:r>
          </a:p>
        </p:txBody>
      </p:sp>
      <p:sp>
        <p:nvSpPr>
          <p:cNvPr id="15" name="TextBox 14"/>
          <p:cNvSpPr txBox="1"/>
          <p:nvPr/>
        </p:nvSpPr>
        <p:spPr>
          <a:xfrm>
            <a:off x="9155583" y="2072519"/>
            <a:ext cx="2983766"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57 </a:t>
            </a:r>
            <a:r>
              <a:rPr lang="en-AU" sz="2400" dirty="0" err="1" smtClean="0">
                <a:gradFill>
                  <a:gsLst>
                    <a:gs pos="2917">
                      <a:schemeClr val="tx1"/>
                    </a:gs>
                    <a:gs pos="30000">
                      <a:schemeClr val="tx1"/>
                    </a:gs>
                  </a:gsLst>
                  <a:lin ang="5400000" scaled="0"/>
                </a:gradFill>
              </a:rPr>
              <a:t>países</a:t>
            </a:r>
            <a:r>
              <a:rPr lang="en-AU" sz="2400" dirty="0" smtClean="0">
                <a:gradFill>
                  <a:gsLst>
                    <a:gs pos="2917">
                      <a:schemeClr val="tx1"/>
                    </a:gs>
                    <a:gs pos="30000">
                      <a:schemeClr val="tx1"/>
                    </a:gs>
                  </a:gsLst>
                  <a:lin ang="5400000" scaled="0"/>
                </a:gradFill>
              </a:rPr>
              <a:t> (Android)</a:t>
            </a:r>
          </a:p>
        </p:txBody>
      </p:sp>
      <p:sp>
        <p:nvSpPr>
          <p:cNvPr id="16" name="TextBox 15"/>
          <p:cNvSpPr txBox="1"/>
          <p:nvPr/>
        </p:nvSpPr>
        <p:spPr>
          <a:xfrm>
            <a:off x="2956554" y="5535538"/>
            <a:ext cx="3766975" cy="960263"/>
          </a:xfrm>
          <a:prstGeom prst="rect">
            <a:avLst/>
          </a:prstGeom>
          <a:noFill/>
        </p:spPr>
        <p:txBody>
          <a:bodyPr wrap="square" lIns="182880" tIns="146304" rIns="182880" bIns="146304" rtlCol="0">
            <a:spAutoFit/>
          </a:bodyPr>
          <a:lstStyle/>
          <a:p>
            <a:pPr algn="ctr">
              <a:lnSpc>
                <a:spcPct val="90000"/>
              </a:lnSpc>
              <a:spcAft>
                <a:spcPts val="600"/>
              </a:spcAft>
            </a:pPr>
            <a:r>
              <a:rPr lang="en-AU" sz="2400" dirty="0" smtClean="0">
                <a:gradFill>
                  <a:gsLst>
                    <a:gs pos="2917">
                      <a:schemeClr val="tx1"/>
                    </a:gs>
                    <a:gs pos="30000">
                      <a:schemeClr val="tx1"/>
                    </a:gs>
                  </a:gsLst>
                  <a:lin ang="5400000" scaled="0"/>
                </a:gradFill>
              </a:rPr>
              <a:t>6 </a:t>
            </a:r>
            <a:r>
              <a:rPr lang="en-AU" sz="2400" dirty="0" err="1" smtClean="0">
                <a:gradFill>
                  <a:gsLst>
                    <a:gs pos="2917">
                      <a:schemeClr val="tx1"/>
                    </a:gs>
                    <a:gs pos="30000">
                      <a:schemeClr val="tx1"/>
                    </a:gs>
                  </a:gsLst>
                  <a:lin ang="5400000" scaled="0"/>
                </a:gradFill>
              </a:rPr>
              <a:t>tamaños</a:t>
            </a:r>
            <a:r>
              <a:rPr lang="en-AU" sz="2400" dirty="0" smtClean="0">
                <a:gradFill>
                  <a:gsLst>
                    <a:gs pos="2917">
                      <a:schemeClr val="tx1"/>
                    </a:gs>
                    <a:gs pos="30000">
                      <a:schemeClr val="tx1"/>
                    </a:gs>
                  </a:gsLst>
                  <a:lin ang="5400000" scaled="0"/>
                </a:gradFill>
              </a:rPr>
              <a:t> de </a:t>
            </a:r>
            <a:r>
              <a:rPr lang="en-AU" sz="2400" dirty="0" err="1" smtClean="0">
                <a:gradFill>
                  <a:gsLst>
                    <a:gs pos="2917">
                      <a:schemeClr val="tx1"/>
                    </a:gs>
                    <a:gs pos="30000">
                      <a:schemeClr val="tx1"/>
                    </a:gs>
                  </a:gsLst>
                  <a:lin ang="5400000" scaled="0"/>
                </a:gradFill>
              </a:rPr>
              <a:t>pantalla</a:t>
            </a:r>
            <a:r>
              <a:rPr lang="en-AU" sz="2400" dirty="0" smtClean="0">
                <a:gradFill>
                  <a:gsLst>
                    <a:gs pos="2917">
                      <a:schemeClr val="tx1"/>
                    </a:gs>
                    <a:gs pos="30000">
                      <a:schemeClr val="tx1"/>
                    </a:gs>
                  </a:gsLst>
                  <a:lin ang="5400000" scaled="0"/>
                </a:gradFill>
              </a:rPr>
              <a:t> </a:t>
            </a:r>
            <a:r>
              <a:rPr lang="en-AU" sz="2400" dirty="0" err="1" smtClean="0">
                <a:gradFill>
                  <a:gsLst>
                    <a:gs pos="2917">
                      <a:schemeClr val="tx1"/>
                    </a:gs>
                    <a:gs pos="30000">
                      <a:schemeClr val="tx1"/>
                    </a:gs>
                  </a:gsLst>
                  <a:lin ang="5400000" scaled="0"/>
                </a:gradFill>
              </a:rPr>
              <a:t>en</a:t>
            </a:r>
            <a:r>
              <a:rPr lang="en-AU" sz="2400" dirty="0" smtClean="0">
                <a:gradFill>
                  <a:gsLst>
                    <a:gs pos="2917">
                      <a:schemeClr val="tx1"/>
                    </a:gs>
                    <a:gs pos="30000">
                      <a:schemeClr val="tx1"/>
                    </a:gs>
                  </a:gsLst>
                  <a:lin ang="5400000" scaled="0"/>
                </a:gradFill>
              </a:rPr>
              <a:t> iOS</a:t>
            </a:r>
          </a:p>
        </p:txBody>
      </p:sp>
      <p:sp>
        <p:nvSpPr>
          <p:cNvPr id="17" name="TextBox 16"/>
          <p:cNvSpPr txBox="1"/>
          <p:nvPr/>
        </p:nvSpPr>
        <p:spPr>
          <a:xfrm>
            <a:off x="5351929" y="3233267"/>
            <a:ext cx="2848665"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Variaciones</a:t>
            </a:r>
            <a:r>
              <a:rPr lang="en-AU" sz="2400" dirty="0" smtClean="0">
                <a:gradFill>
                  <a:gsLst>
                    <a:gs pos="2917">
                      <a:schemeClr val="tx1"/>
                    </a:gs>
                    <a:gs pos="30000">
                      <a:schemeClr val="tx1"/>
                    </a:gs>
                  </a:gsLst>
                  <a:lin ang="5400000" scaled="0"/>
                </a:gradFill>
              </a:rPr>
              <a:t> </a:t>
            </a:r>
            <a:r>
              <a:rPr lang="en-AU" sz="2400" dirty="0" err="1" smtClean="0">
                <a:gradFill>
                  <a:gsLst>
                    <a:gs pos="2917">
                      <a:schemeClr val="tx1"/>
                    </a:gs>
                    <a:gs pos="30000">
                      <a:schemeClr val="tx1"/>
                    </a:gs>
                  </a:gsLst>
                  <a:lin ang="5400000" scaled="0"/>
                </a:gradFill>
              </a:rPr>
              <a:t>en</a:t>
            </a:r>
            <a:r>
              <a:rPr lang="en-AU" sz="2400" dirty="0" smtClean="0">
                <a:gradFill>
                  <a:gsLst>
                    <a:gs pos="2917">
                      <a:schemeClr val="tx1"/>
                    </a:gs>
                    <a:gs pos="30000">
                      <a:schemeClr val="tx1"/>
                    </a:gs>
                  </a:gsLst>
                  <a:lin ang="5400000" scaled="0"/>
                </a:gradFill>
              </a:rPr>
              <a:t> red</a:t>
            </a:r>
          </a:p>
        </p:txBody>
      </p:sp>
      <p:sp>
        <p:nvSpPr>
          <p:cNvPr id="18" name="TextBox 17"/>
          <p:cNvSpPr txBox="1"/>
          <p:nvPr/>
        </p:nvSpPr>
        <p:spPr>
          <a:xfrm>
            <a:off x="4020571" y="4801923"/>
            <a:ext cx="4192751"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Variaciones</a:t>
            </a:r>
            <a:r>
              <a:rPr lang="en-AU" sz="2400" dirty="0" smtClean="0">
                <a:gradFill>
                  <a:gsLst>
                    <a:gs pos="2917">
                      <a:schemeClr val="tx1"/>
                    </a:gs>
                    <a:gs pos="30000">
                      <a:schemeClr val="tx1"/>
                    </a:gs>
                  </a:gsLst>
                  <a:lin ang="5400000" scaled="0"/>
                </a:gradFill>
              </a:rPr>
              <a:t> de </a:t>
            </a:r>
            <a:r>
              <a:rPr lang="en-AU" sz="2400" dirty="0" err="1" smtClean="0">
                <a:gradFill>
                  <a:gsLst>
                    <a:gs pos="2917">
                      <a:schemeClr val="tx1"/>
                    </a:gs>
                    <a:gs pos="30000">
                      <a:schemeClr val="tx1"/>
                    </a:gs>
                  </a:gsLst>
                  <a:lin ang="5400000" scaled="0"/>
                </a:gradFill>
              </a:rPr>
              <a:t>rendimiento</a:t>
            </a:r>
            <a:endParaRPr lang="en-AU" sz="2400" dirty="0" smtClean="0">
              <a:gradFill>
                <a:gsLst>
                  <a:gs pos="2917">
                    <a:schemeClr val="tx1"/>
                  </a:gs>
                  <a:gs pos="30000">
                    <a:schemeClr val="tx1"/>
                  </a:gs>
                </a:gsLst>
                <a:lin ang="5400000" scaled="0"/>
              </a:gradFill>
            </a:endParaRPr>
          </a:p>
        </p:txBody>
      </p:sp>
      <p:sp>
        <p:nvSpPr>
          <p:cNvPr id="19" name="TextBox 18"/>
          <p:cNvSpPr txBox="1"/>
          <p:nvPr/>
        </p:nvSpPr>
        <p:spPr>
          <a:xfrm>
            <a:off x="8214972" y="3708267"/>
            <a:ext cx="2478051"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Cientos</a:t>
            </a:r>
            <a:r>
              <a:rPr lang="en-AU" sz="2400" dirty="0" smtClean="0">
                <a:gradFill>
                  <a:gsLst>
                    <a:gs pos="2917">
                      <a:schemeClr val="tx1"/>
                    </a:gs>
                    <a:gs pos="30000">
                      <a:schemeClr val="tx1"/>
                    </a:gs>
                  </a:gsLst>
                  <a:lin ang="5400000" scaled="0"/>
                </a:gradFill>
              </a:rPr>
              <a:t> de APIs</a:t>
            </a:r>
          </a:p>
        </p:txBody>
      </p:sp>
      <p:sp>
        <p:nvSpPr>
          <p:cNvPr id="20" name="TextBox 19"/>
          <p:cNvSpPr txBox="1"/>
          <p:nvPr/>
        </p:nvSpPr>
        <p:spPr>
          <a:xfrm>
            <a:off x="185802" y="5218781"/>
            <a:ext cx="3085909"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Memory constraints</a:t>
            </a:r>
          </a:p>
        </p:txBody>
      </p:sp>
      <p:sp>
        <p:nvSpPr>
          <p:cNvPr id="21" name="TextBox 20"/>
          <p:cNvSpPr txBox="1"/>
          <p:nvPr/>
        </p:nvSpPr>
        <p:spPr>
          <a:xfrm>
            <a:off x="284073" y="2524808"/>
            <a:ext cx="1598836"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Back end</a:t>
            </a:r>
          </a:p>
        </p:txBody>
      </p:sp>
      <p:sp>
        <p:nvSpPr>
          <p:cNvPr id="22" name="TextBox 21"/>
          <p:cNvSpPr txBox="1"/>
          <p:nvPr/>
        </p:nvSpPr>
        <p:spPr>
          <a:xfrm>
            <a:off x="3915428" y="2130471"/>
            <a:ext cx="2668551"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3</a:t>
            </a:r>
            <a:r>
              <a:rPr lang="en-AU" sz="2400" baseline="30000" dirty="0" smtClean="0">
                <a:gradFill>
                  <a:gsLst>
                    <a:gs pos="2917">
                      <a:schemeClr val="tx1"/>
                    </a:gs>
                    <a:gs pos="30000">
                      <a:schemeClr val="tx1"/>
                    </a:gs>
                  </a:gsLst>
                  <a:lin ang="5400000" scaled="0"/>
                </a:gradFill>
              </a:rPr>
              <a:t>rd</a:t>
            </a:r>
            <a:r>
              <a:rPr lang="en-AU" sz="2400" dirty="0" smtClean="0">
                <a:gradFill>
                  <a:gsLst>
                    <a:gs pos="2917">
                      <a:schemeClr val="tx1"/>
                    </a:gs>
                    <a:gs pos="30000">
                      <a:schemeClr val="tx1"/>
                    </a:gs>
                  </a:gsLst>
                  <a:lin ang="5400000" scaled="0"/>
                </a:gradFill>
              </a:rPr>
              <a:t> party libraries</a:t>
            </a:r>
          </a:p>
        </p:txBody>
      </p:sp>
      <p:sp>
        <p:nvSpPr>
          <p:cNvPr id="23" name="TextBox 22"/>
          <p:cNvSpPr txBox="1"/>
          <p:nvPr/>
        </p:nvSpPr>
        <p:spPr>
          <a:xfrm>
            <a:off x="6780093" y="5663698"/>
            <a:ext cx="4129336"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Requisitos</a:t>
            </a:r>
            <a:r>
              <a:rPr lang="en-AU" sz="2400" dirty="0" smtClean="0">
                <a:gradFill>
                  <a:gsLst>
                    <a:gs pos="2917">
                      <a:schemeClr val="tx1"/>
                    </a:gs>
                    <a:gs pos="30000">
                      <a:schemeClr val="tx1"/>
                    </a:gs>
                  </a:gsLst>
                  <a:lin ang="5400000" scaled="0"/>
                </a:gradFill>
              </a:rPr>
              <a:t> de </a:t>
            </a:r>
            <a:r>
              <a:rPr lang="en-AU" sz="2400" dirty="0" err="1" smtClean="0">
                <a:gradFill>
                  <a:gsLst>
                    <a:gs pos="2917">
                      <a:schemeClr val="tx1"/>
                    </a:gs>
                    <a:gs pos="30000">
                      <a:schemeClr val="tx1"/>
                    </a:gs>
                  </a:gsLst>
                  <a:lin ang="5400000" scaled="0"/>
                </a:gradFill>
              </a:rPr>
              <a:t>Autenticación</a:t>
            </a:r>
            <a:endParaRPr lang="en-AU" sz="2400" dirty="0" smtClean="0">
              <a:gradFill>
                <a:gsLst>
                  <a:gs pos="2917">
                    <a:schemeClr val="tx1"/>
                  </a:gs>
                  <a:gs pos="30000">
                    <a:schemeClr val="tx1"/>
                  </a:gs>
                </a:gsLst>
                <a:lin ang="5400000" scaled="0"/>
              </a:gradFill>
            </a:endParaRPr>
          </a:p>
        </p:txBody>
      </p:sp>
      <p:sp>
        <p:nvSpPr>
          <p:cNvPr id="24" name="TextBox 23"/>
          <p:cNvSpPr txBox="1"/>
          <p:nvPr/>
        </p:nvSpPr>
        <p:spPr>
          <a:xfrm>
            <a:off x="1208650" y="1079091"/>
            <a:ext cx="1413016"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OWASP</a:t>
            </a:r>
          </a:p>
        </p:txBody>
      </p:sp>
      <p:sp>
        <p:nvSpPr>
          <p:cNvPr id="25" name="TextBox 24"/>
          <p:cNvSpPr txBox="1"/>
          <p:nvPr/>
        </p:nvSpPr>
        <p:spPr>
          <a:xfrm>
            <a:off x="8713694" y="4594746"/>
            <a:ext cx="2594300"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20 </a:t>
            </a:r>
            <a:r>
              <a:rPr lang="en-AU" sz="2400" dirty="0" err="1" smtClean="0">
                <a:gradFill>
                  <a:gsLst>
                    <a:gs pos="2917">
                      <a:schemeClr val="tx1"/>
                    </a:gs>
                    <a:gs pos="30000">
                      <a:schemeClr val="tx1"/>
                    </a:gs>
                  </a:gsLst>
                  <a:lin ang="5400000" scaled="0"/>
                </a:gradFill>
              </a:rPr>
              <a:t>idiomas</a:t>
            </a:r>
            <a:r>
              <a:rPr lang="en-AU" sz="2400" dirty="0" smtClean="0">
                <a:gradFill>
                  <a:gsLst>
                    <a:gs pos="2917">
                      <a:schemeClr val="tx1"/>
                    </a:gs>
                    <a:gs pos="30000">
                      <a:schemeClr val="tx1"/>
                    </a:gs>
                  </a:gsLst>
                  <a:lin ang="5400000" scaled="0"/>
                </a:gradFill>
              </a:rPr>
              <a:t> (iOS)</a:t>
            </a:r>
          </a:p>
        </p:txBody>
      </p:sp>
      <p:sp>
        <p:nvSpPr>
          <p:cNvPr id="26" name="TextBox 25"/>
          <p:cNvSpPr txBox="1"/>
          <p:nvPr/>
        </p:nvSpPr>
        <p:spPr>
          <a:xfrm>
            <a:off x="142279" y="4082925"/>
            <a:ext cx="3051926"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9 </a:t>
            </a:r>
            <a:r>
              <a:rPr lang="en-AU" sz="2400" dirty="0" err="1" smtClean="0">
                <a:gradFill>
                  <a:gsLst>
                    <a:gs pos="2917">
                      <a:schemeClr val="tx1"/>
                    </a:gs>
                    <a:gs pos="30000">
                      <a:schemeClr val="tx1"/>
                    </a:gs>
                  </a:gsLst>
                  <a:lin ang="5400000" scaled="0"/>
                </a:gradFill>
              </a:rPr>
              <a:t>idiomas</a:t>
            </a:r>
            <a:r>
              <a:rPr lang="en-AU" sz="2400" dirty="0" smtClean="0">
                <a:gradFill>
                  <a:gsLst>
                    <a:gs pos="2917">
                      <a:schemeClr val="tx1"/>
                    </a:gs>
                    <a:gs pos="30000">
                      <a:schemeClr val="tx1"/>
                    </a:gs>
                  </a:gsLst>
                  <a:lin ang="5400000" scaled="0"/>
                </a:gradFill>
              </a:rPr>
              <a:t> (Android)</a:t>
            </a:r>
          </a:p>
        </p:txBody>
      </p:sp>
      <p:sp>
        <p:nvSpPr>
          <p:cNvPr id="27" name="TextBox 26"/>
          <p:cNvSpPr txBox="1"/>
          <p:nvPr/>
        </p:nvSpPr>
        <p:spPr>
          <a:xfrm>
            <a:off x="8682019" y="2437817"/>
            <a:ext cx="3921833" cy="960263"/>
          </a:xfrm>
          <a:prstGeom prst="rect">
            <a:avLst/>
          </a:prstGeom>
          <a:noFill/>
        </p:spPr>
        <p:txBody>
          <a:bodyPr wrap="square" lIns="182880" tIns="146304" rIns="182880" bIns="146304" rtlCol="0">
            <a:spAutoFit/>
          </a:bodyPr>
          <a:lstStyle/>
          <a:p>
            <a:pPr algn="ctr">
              <a:lnSpc>
                <a:spcPct val="90000"/>
              </a:lnSpc>
              <a:spcAft>
                <a:spcPts val="600"/>
              </a:spcAft>
            </a:pPr>
            <a:r>
              <a:rPr lang="en-AU" sz="2400" dirty="0" smtClean="0">
                <a:gradFill>
                  <a:gsLst>
                    <a:gs pos="2917">
                      <a:schemeClr val="tx1"/>
                    </a:gs>
                    <a:gs pos="30000">
                      <a:schemeClr val="tx1"/>
                    </a:gs>
                  </a:gsLst>
                  <a:lin ang="5400000" scaled="0"/>
                </a:gradFill>
              </a:rPr>
              <a:t>27 </a:t>
            </a:r>
            <a:r>
              <a:rPr lang="en-AU" sz="2400" dirty="0" err="1" smtClean="0">
                <a:gradFill>
                  <a:gsLst>
                    <a:gs pos="2917">
                      <a:schemeClr val="tx1"/>
                    </a:gs>
                    <a:gs pos="30000">
                      <a:schemeClr val="tx1"/>
                    </a:gs>
                  </a:gsLst>
                  <a:lin ang="5400000" scaled="0"/>
                </a:gradFill>
              </a:rPr>
              <a:t>tamaños</a:t>
            </a:r>
            <a:r>
              <a:rPr lang="en-AU" sz="2400" dirty="0" smtClean="0">
                <a:gradFill>
                  <a:gsLst>
                    <a:gs pos="2917">
                      <a:schemeClr val="tx1"/>
                    </a:gs>
                    <a:gs pos="30000">
                      <a:schemeClr val="tx1"/>
                    </a:gs>
                  </a:gsLst>
                  <a:lin ang="5400000" scaled="0"/>
                </a:gradFill>
              </a:rPr>
              <a:t> de </a:t>
            </a:r>
            <a:r>
              <a:rPr lang="en-AU" sz="2400" dirty="0" err="1" smtClean="0">
                <a:gradFill>
                  <a:gsLst>
                    <a:gs pos="2917">
                      <a:schemeClr val="tx1"/>
                    </a:gs>
                    <a:gs pos="30000">
                      <a:schemeClr val="tx1"/>
                    </a:gs>
                  </a:gsLst>
                  <a:lin ang="5400000" scaled="0"/>
                </a:gradFill>
              </a:rPr>
              <a:t>pantalla</a:t>
            </a:r>
            <a:r>
              <a:rPr lang="en-AU" sz="2400" dirty="0" smtClean="0">
                <a:gradFill>
                  <a:gsLst>
                    <a:gs pos="2917">
                      <a:schemeClr val="tx1"/>
                    </a:gs>
                    <a:gs pos="30000">
                      <a:schemeClr val="tx1"/>
                    </a:gs>
                  </a:gsLst>
                  <a:lin ang="5400000" scaled="0"/>
                </a:gradFill>
              </a:rPr>
              <a:t> (Android)</a:t>
            </a:r>
          </a:p>
        </p:txBody>
      </p:sp>
      <p:sp>
        <p:nvSpPr>
          <p:cNvPr id="29" name="TextBox 28"/>
          <p:cNvSpPr txBox="1"/>
          <p:nvPr/>
        </p:nvSpPr>
        <p:spPr>
          <a:xfrm>
            <a:off x="9581235" y="188598"/>
            <a:ext cx="2123402" cy="794064"/>
          </a:xfrm>
          <a:prstGeom prst="rect">
            <a:avLst/>
          </a:prstGeom>
          <a:noFill/>
        </p:spPr>
        <p:txBody>
          <a:bodyPr wrap="none" lIns="182880" tIns="146304" rIns="182880" bIns="146304" rtlCol="0">
            <a:spAutoFit/>
          </a:bodyPr>
          <a:lstStyle/>
          <a:p>
            <a:pPr>
              <a:lnSpc>
                <a:spcPct val="90000"/>
              </a:lnSpc>
              <a:spcAft>
                <a:spcPts val="600"/>
              </a:spcAft>
            </a:pPr>
            <a:r>
              <a:rPr lang="en-AU" sz="3600" dirty="0" smtClean="0">
                <a:gradFill>
                  <a:gsLst>
                    <a:gs pos="2917">
                      <a:schemeClr val="tx1"/>
                    </a:gs>
                    <a:gs pos="30000">
                      <a:schemeClr val="tx1"/>
                    </a:gs>
                  </a:gsLst>
                  <a:lin ang="5400000" scaled="0"/>
                </a:gradFill>
                <a:latin typeface="+mj-lt"/>
              </a:rPr>
              <a:t>Si, </a:t>
            </a:r>
            <a:r>
              <a:rPr lang="en-AU" sz="3600" b="1" dirty="0" err="1" smtClean="0">
                <a:gradFill>
                  <a:gsLst>
                    <a:gs pos="2917">
                      <a:schemeClr val="tx1"/>
                    </a:gs>
                    <a:gs pos="30000">
                      <a:schemeClr val="tx1"/>
                    </a:gs>
                  </a:gsLst>
                  <a:lin ang="5400000" scaled="0"/>
                </a:gradFill>
                <a:latin typeface="+mj-lt"/>
              </a:rPr>
              <a:t>pero</a:t>
            </a:r>
            <a:r>
              <a:rPr lang="en-AU" sz="3600" dirty="0" smtClean="0">
                <a:gradFill>
                  <a:gsLst>
                    <a:gs pos="2917">
                      <a:schemeClr val="tx1"/>
                    </a:gs>
                    <a:gs pos="30000">
                      <a:schemeClr val="tx1"/>
                    </a:gs>
                  </a:gsLst>
                  <a:lin ang="5400000" scaled="0"/>
                </a:gradFill>
                <a:latin typeface="+mj-lt"/>
              </a:rPr>
              <a:t>…</a:t>
            </a:r>
          </a:p>
        </p:txBody>
      </p:sp>
      <p:sp>
        <p:nvSpPr>
          <p:cNvPr id="30" name="TextBox 29"/>
          <p:cNvSpPr txBox="1"/>
          <p:nvPr/>
        </p:nvSpPr>
        <p:spPr>
          <a:xfrm>
            <a:off x="8727796" y="1627252"/>
            <a:ext cx="1964320"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Operadoras</a:t>
            </a:r>
            <a:endParaRPr lang="en-AU" sz="2400" dirty="0" smtClean="0">
              <a:gradFill>
                <a:gsLst>
                  <a:gs pos="2917">
                    <a:schemeClr val="tx1"/>
                  </a:gs>
                  <a:gs pos="30000">
                    <a:schemeClr val="tx1"/>
                  </a:gs>
                </a:gsLst>
                <a:lin ang="5400000" scaled="0"/>
              </a:gradFill>
            </a:endParaRPr>
          </a:p>
        </p:txBody>
      </p:sp>
      <p:sp>
        <p:nvSpPr>
          <p:cNvPr id="31" name="TextBox 30"/>
          <p:cNvSpPr txBox="1"/>
          <p:nvPr/>
        </p:nvSpPr>
        <p:spPr>
          <a:xfrm>
            <a:off x="4862676" y="1021711"/>
            <a:ext cx="2210477" cy="627864"/>
          </a:xfrm>
          <a:prstGeom prst="rect">
            <a:avLst/>
          </a:prstGeom>
          <a:noFill/>
        </p:spPr>
        <p:txBody>
          <a:bodyPr wrap="none" lIns="182880" tIns="146304" rIns="182880" bIns="146304" rtlCol="0">
            <a:spAutoFit/>
          </a:bodyPr>
          <a:lstStyle/>
          <a:p>
            <a:pPr>
              <a:lnSpc>
                <a:spcPct val="90000"/>
              </a:lnSpc>
              <a:spcAft>
                <a:spcPts val="600"/>
              </a:spcAft>
            </a:pPr>
            <a:r>
              <a:rPr lang="en-AU" sz="2400" dirty="0" smtClean="0">
                <a:gradFill>
                  <a:gsLst>
                    <a:gs pos="2917">
                      <a:schemeClr val="tx1"/>
                    </a:gs>
                    <a:gs pos="30000">
                      <a:schemeClr val="tx1"/>
                    </a:gs>
                  </a:gsLst>
                  <a:lin ang="5400000" scaled="0"/>
                </a:gradFill>
              </a:rPr>
              <a:t>OWASP ASVS</a:t>
            </a:r>
          </a:p>
        </p:txBody>
      </p:sp>
      <p:sp>
        <p:nvSpPr>
          <p:cNvPr id="32" name="TextBox 31"/>
          <p:cNvSpPr txBox="1"/>
          <p:nvPr/>
        </p:nvSpPr>
        <p:spPr>
          <a:xfrm>
            <a:off x="8388175" y="1130974"/>
            <a:ext cx="4010521" cy="627864"/>
          </a:xfrm>
          <a:prstGeom prst="rect">
            <a:avLst/>
          </a:prstGeom>
          <a:noFill/>
        </p:spPr>
        <p:txBody>
          <a:bodyPr wrap="none" lIns="182880" tIns="146304" rIns="182880" bIns="146304" rtlCol="0">
            <a:spAutoFit/>
          </a:bodyPr>
          <a:lstStyle/>
          <a:p>
            <a:pPr>
              <a:lnSpc>
                <a:spcPct val="90000"/>
              </a:lnSpc>
              <a:spcAft>
                <a:spcPts val="600"/>
              </a:spcAft>
            </a:pPr>
            <a:r>
              <a:rPr lang="en-AU" sz="2400" dirty="0" err="1" smtClean="0">
                <a:gradFill>
                  <a:gsLst>
                    <a:gs pos="2917">
                      <a:schemeClr val="tx1"/>
                    </a:gs>
                    <a:gs pos="30000">
                      <a:schemeClr val="tx1"/>
                    </a:gs>
                  </a:gsLst>
                  <a:lin ang="5400000" scaled="0"/>
                </a:gradFill>
              </a:rPr>
              <a:t>Disponibilidad</a:t>
            </a:r>
            <a:r>
              <a:rPr lang="en-AU" sz="2400" dirty="0" smtClean="0">
                <a:gradFill>
                  <a:gsLst>
                    <a:gs pos="2917">
                      <a:schemeClr val="tx1"/>
                    </a:gs>
                    <a:gs pos="30000">
                      <a:schemeClr val="tx1"/>
                    </a:gs>
                  </a:gsLst>
                  <a:lin ang="5400000" scaled="0"/>
                </a:gradFill>
              </a:rPr>
              <a:t> de </a:t>
            </a:r>
            <a:r>
              <a:rPr lang="en-AU" sz="2400" dirty="0" err="1" smtClean="0">
                <a:gradFill>
                  <a:gsLst>
                    <a:gs pos="2917">
                      <a:schemeClr val="tx1"/>
                    </a:gs>
                    <a:gs pos="30000">
                      <a:schemeClr val="tx1"/>
                    </a:gs>
                  </a:gsLst>
                  <a:lin ang="5400000" scaled="0"/>
                </a:gradFill>
              </a:rPr>
              <a:t>sensores</a:t>
            </a:r>
            <a:endParaRPr lang="en-AU"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67546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3000"/>
                            </p:stCondLst>
                            <p:childTnLst>
                              <p:par>
                                <p:cTn id="17" presetID="10" presetClass="entr" presetSubtype="0" fill="hold" grpId="0" nodeType="after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750"/>
                            </p:stCondLst>
                            <p:childTnLst>
                              <p:par>
                                <p:cTn id="21" presetID="10" presetClass="entr" presetSubtype="0" fill="hold" grpId="0" nodeType="after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4500"/>
                            </p:stCondLst>
                            <p:childTnLst>
                              <p:par>
                                <p:cTn id="25" presetID="10" presetClass="entr" presetSubtype="0" fill="hold" grpId="0" nodeType="after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250"/>
                            </p:stCondLst>
                            <p:childTnLst>
                              <p:par>
                                <p:cTn id="29" presetID="10" presetClass="entr" presetSubtype="0" fill="hold" grpId="0" nodeType="afterEffect">
                                  <p:stCondLst>
                                    <p:cond delay="25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6000"/>
                            </p:stCondLst>
                            <p:childTnLst>
                              <p:par>
                                <p:cTn id="33" presetID="10" presetClass="entr" presetSubtype="0" fill="hold" grpId="0" nodeType="afterEffect">
                                  <p:stCondLst>
                                    <p:cond delay="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6750"/>
                            </p:stCondLst>
                            <p:childTnLst>
                              <p:par>
                                <p:cTn id="37" presetID="10" presetClass="entr" presetSubtype="0"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7500"/>
                            </p:stCondLst>
                            <p:childTnLst>
                              <p:par>
                                <p:cTn id="41" presetID="10" presetClass="entr" presetSubtype="0" fill="hold" grpId="0" nodeType="afterEffect">
                                  <p:stCondLst>
                                    <p:cond delay="25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par>
                          <p:cTn id="44" fill="hold">
                            <p:stCondLst>
                              <p:cond delay="8250"/>
                            </p:stCondLst>
                            <p:childTnLst>
                              <p:par>
                                <p:cTn id="45" presetID="10" presetClass="entr" presetSubtype="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par>
                          <p:cTn id="48" fill="hold">
                            <p:stCondLst>
                              <p:cond delay="9000"/>
                            </p:stCondLst>
                            <p:childTnLst>
                              <p:par>
                                <p:cTn id="49" presetID="10" presetClass="entr" presetSubtype="0" fill="hold" grpId="0" nodeType="afterEffect">
                                  <p:stCondLst>
                                    <p:cond delay="25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par>
                          <p:cTn id="52" fill="hold">
                            <p:stCondLst>
                              <p:cond delay="9750"/>
                            </p:stCondLst>
                            <p:childTnLst>
                              <p:par>
                                <p:cTn id="53" presetID="10" presetClass="entr" presetSubtype="0" fill="hold" grpId="0" nodeType="afterEffect">
                                  <p:stCondLst>
                                    <p:cond delay="25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par>
                          <p:cTn id="56" fill="hold">
                            <p:stCondLst>
                              <p:cond delay="10500"/>
                            </p:stCondLst>
                            <p:childTnLst>
                              <p:par>
                                <p:cTn id="57" presetID="10" presetClass="entr" presetSubtype="0" fill="hold" grpId="0" nodeType="afterEffect">
                                  <p:stCondLst>
                                    <p:cond delay="25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11250"/>
                            </p:stCondLst>
                            <p:childTnLst>
                              <p:par>
                                <p:cTn id="61" presetID="10" presetClass="entr" presetSubtype="0" fill="hold" grpId="0" nodeType="afterEffect">
                                  <p:stCondLst>
                                    <p:cond delay="25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par>
                          <p:cTn id="64" fill="hold">
                            <p:stCondLst>
                              <p:cond delay="12000"/>
                            </p:stCondLst>
                            <p:childTnLst>
                              <p:par>
                                <p:cTn id="65" presetID="10" presetClass="entr" presetSubtype="0" fill="hold" grpId="0" nodeType="afterEffect">
                                  <p:stCondLst>
                                    <p:cond delay="25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12750"/>
                            </p:stCondLst>
                            <p:childTnLst>
                              <p:par>
                                <p:cTn id="69" presetID="10" presetClass="entr" presetSubtype="0" fill="hold" grpId="0" nodeType="afterEffect">
                                  <p:stCondLst>
                                    <p:cond delay="25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par>
                          <p:cTn id="72" fill="hold">
                            <p:stCondLst>
                              <p:cond delay="13500"/>
                            </p:stCondLst>
                            <p:childTnLst>
                              <p:par>
                                <p:cTn id="73" presetID="10" presetClass="entr" presetSubtype="0" fill="hold" grpId="0" nodeType="afterEffect">
                                  <p:stCondLst>
                                    <p:cond delay="25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childTnLst>
                          </p:cTn>
                        </p:par>
                        <p:par>
                          <p:cTn id="76" fill="hold">
                            <p:stCondLst>
                              <p:cond delay="14250"/>
                            </p:stCondLst>
                            <p:childTnLst>
                              <p:par>
                                <p:cTn id="77" presetID="10" presetClass="entr" presetSubtype="0" fill="hold" grpId="0" nodeType="afterEffect">
                                  <p:stCondLst>
                                    <p:cond delay="25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par>
                          <p:cTn id="80" fill="hold">
                            <p:stCondLst>
                              <p:cond delay="15000"/>
                            </p:stCondLst>
                            <p:childTnLst>
                              <p:par>
                                <p:cTn id="81" presetID="10" presetClass="entr" presetSubtype="0" fill="hold" grpId="0" nodeType="afterEffect">
                                  <p:stCondLst>
                                    <p:cond delay="25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childTnLst>
                          </p:cTn>
                        </p:par>
                        <p:par>
                          <p:cTn id="84" fill="hold">
                            <p:stCondLst>
                              <p:cond delay="15750"/>
                            </p:stCondLst>
                            <p:childTnLst>
                              <p:par>
                                <p:cTn id="85" presetID="10" presetClass="entr" presetSubtype="0" fill="hold" grpId="0" nodeType="afterEffect">
                                  <p:stCondLst>
                                    <p:cond delay="25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par>
                          <p:cTn id="88" fill="hold">
                            <p:stCondLst>
                              <p:cond delay="16500"/>
                            </p:stCondLst>
                            <p:childTnLst>
                              <p:par>
                                <p:cTn id="89" presetID="10" presetClass="entr" presetSubtype="0" fill="hold" grpId="0" nodeType="afterEffect">
                                  <p:stCondLst>
                                    <p:cond delay="25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childTnLst>
                          </p:cTn>
                        </p:par>
                        <p:par>
                          <p:cTn id="92" fill="hold">
                            <p:stCondLst>
                              <p:cond delay="17250"/>
                            </p:stCondLst>
                            <p:childTnLst>
                              <p:par>
                                <p:cTn id="93" presetID="10" presetClass="entr" presetSubtype="0" fill="hold" grpId="0" nodeType="afterEffect">
                                  <p:stCondLst>
                                    <p:cond delay="250"/>
                                  </p:stCondLst>
                                  <p:childTnLst>
                                    <p:set>
                                      <p:cBhvr>
                                        <p:cTn id="94" dur="1" fill="hold">
                                          <p:stCondLst>
                                            <p:cond delay="0"/>
                                          </p:stCondLst>
                                        </p:cTn>
                                        <p:tgtEl>
                                          <p:spTgt spid="12"/>
                                        </p:tgtEl>
                                        <p:attrNameLst>
                                          <p:attrName>style.visibility</p:attrName>
                                        </p:attrNameLst>
                                      </p:cBhvr>
                                      <p:to>
                                        <p:strVal val="visible"/>
                                      </p:to>
                                    </p:set>
                                    <p:animEffect transition="in" filter="fade">
                                      <p:cBhvr>
                                        <p:cTn id="95" dur="500"/>
                                        <p:tgtEl>
                                          <p:spTgt spid="12"/>
                                        </p:tgtEl>
                                      </p:cBhvr>
                                    </p:animEffect>
                                  </p:childTnLst>
                                </p:cTn>
                              </p:par>
                            </p:childTnLst>
                          </p:cTn>
                        </p:par>
                        <p:par>
                          <p:cTn id="96" fill="hold">
                            <p:stCondLst>
                              <p:cond delay="18000"/>
                            </p:stCondLst>
                            <p:childTnLst>
                              <p:par>
                                <p:cTn id="97" presetID="10" presetClass="entr" presetSubtype="0" fill="hold" grpId="0" nodeType="afterEffect">
                                  <p:stCondLst>
                                    <p:cond delay="25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500"/>
                                        <p:tgtEl>
                                          <p:spTgt spid="22"/>
                                        </p:tgtEl>
                                      </p:cBhvr>
                                    </p:animEffect>
                                  </p:childTnLst>
                                </p:cTn>
                              </p:par>
                            </p:childTnLst>
                          </p:cTn>
                        </p:par>
                        <p:par>
                          <p:cTn id="100" fill="hold">
                            <p:stCondLst>
                              <p:cond delay="18750"/>
                            </p:stCondLst>
                            <p:childTnLst>
                              <p:par>
                                <p:cTn id="101" presetID="10" presetClass="entr" presetSubtype="0" fill="hold" grpId="0" nodeType="afterEffect">
                                  <p:stCondLst>
                                    <p:cond delay="25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500"/>
                                        <p:tgtEl>
                                          <p:spTgt spid="19"/>
                                        </p:tgtEl>
                                      </p:cBhvr>
                                    </p:animEffect>
                                  </p:childTnLst>
                                </p:cTn>
                              </p:par>
                            </p:childTnLst>
                          </p:cTn>
                        </p:par>
                        <p:par>
                          <p:cTn id="104" fill="hold">
                            <p:stCondLst>
                              <p:cond delay="19500"/>
                            </p:stCondLst>
                            <p:childTnLst>
                              <p:par>
                                <p:cTn id="105" presetID="10" presetClass="entr" presetSubtype="0" fill="hold" grpId="0" nodeType="afterEffect">
                                  <p:stCondLst>
                                    <p:cond delay="250"/>
                                  </p:stCondLst>
                                  <p:childTnLst>
                                    <p:set>
                                      <p:cBhvr>
                                        <p:cTn id="106" dur="1" fill="hold">
                                          <p:stCondLst>
                                            <p:cond delay="0"/>
                                          </p:stCondLst>
                                        </p:cTn>
                                        <p:tgtEl>
                                          <p:spTgt spid="32"/>
                                        </p:tgtEl>
                                        <p:attrNameLst>
                                          <p:attrName>style.visibility</p:attrName>
                                        </p:attrNameLst>
                                      </p:cBhvr>
                                      <p:to>
                                        <p:strVal val="visible"/>
                                      </p:to>
                                    </p:set>
                                    <p:animEffect transition="in" filter="fade">
                                      <p:cBhvr>
                                        <p:cTn id="107" dur="500"/>
                                        <p:tgtEl>
                                          <p:spTgt spid="32"/>
                                        </p:tgtEl>
                                      </p:cBhvr>
                                    </p:animEffect>
                                  </p:childTnLst>
                                </p:cTn>
                              </p:par>
                            </p:childTnLst>
                          </p:cTn>
                        </p:par>
                        <p:par>
                          <p:cTn id="108" fill="hold">
                            <p:stCondLst>
                              <p:cond delay="20250"/>
                            </p:stCondLst>
                            <p:childTnLst>
                              <p:par>
                                <p:cTn id="109" presetID="10" presetClass="entr" presetSubtype="0" fill="hold" grpId="0" nodeType="afterEffect">
                                  <p:stCondLst>
                                    <p:cond delay="250"/>
                                  </p:stCondLst>
                                  <p:childTnLst>
                                    <p:set>
                                      <p:cBhvr>
                                        <p:cTn id="110" dur="1" fill="hold">
                                          <p:stCondLst>
                                            <p:cond delay="0"/>
                                          </p:stCondLst>
                                        </p:cTn>
                                        <p:tgtEl>
                                          <p:spTgt spid="24"/>
                                        </p:tgtEl>
                                        <p:attrNameLst>
                                          <p:attrName>style.visibility</p:attrName>
                                        </p:attrNameLst>
                                      </p:cBhvr>
                                      <p:to>
                                        <p:strVal val="visible"/>
                                      </p:to>
                                    </p:set>
                                    <p:animEffect transition="in" filter="fade">
                                      <p:cBhvr>
                                        <p:cTn id="111" dur="500"/>
                                        <p:tgtEl>
                                          <p:spTgt spid="24"/>
                                        </p:tgtEl>
                                      </p:cBhvr>
                                    </p:animEffect>
                                  </p:childTnLst>
                                </p:cTn>
                              </p:par>
                            </p:childTnLst>
                          </p:cTn>
                        </p:par>
                        <p:par>
                          <p:cTn id="112" fill="hold">
                            <p:stCondLst>
                              <p:cond delay="21000"/>
                            </p:stCondLst>
                            <p:childTnLst>
                              <p:par>
                                <p:cTn id="113" presetID="10" presetClass="entr" presetSubtype="0" fill="hold" grpId="0" nodeType="afterEffect">
                                  <p:stCondLst>
                                    <p:cond delay="25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9" grpId="0"/>
      <p:bldP spid="30" grpId="0"/>
      <p:bldP spid="31" grpId="0"/>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solidFill>
                  <a:schemeClr val="tx1"/>
                </a:solidFill>
              </a:rPr>
              <a:t>Xamarin </a:t>
            </a:r>
            <a:r>
              <a:rPr lang="es-ES" dirty="0" err="1" smtClean="0">
                <a:solidFill>
                  <a:schemeClr val="tx1"/>
                </a:solidFill>
              </a:rPr>
              <a:t>UITest</a:t>
            </a:r>
            <a:endParaRPr lang="es-ES" dirty="0">
              <a:solidFill>
                <a:schemeClr val="tx1"/>
              </a:solidFill>
            </a:endParaRPr>
          </a:p>
        </p:txBody>
      </p:sp>
      <p:sp>
        <p:nvSpPr>
          <p:cNvPr id="3" name="TextBox 2"/>
          <p:cNvSpPr txBox="1"/>
          <p:nvPr/>
        </p:nvSpPr>
        <p:spPr>
          <a:xfrm>
            <a:off x="457199" y="1583816"/>
            <a:ext cx="11646977" cy="3859518"/>
          </a:xfrm>
          <a:prstGeom prst="rect">
            <a:avLst/>
          </a:prstGeom>
          <a:noFill/>
        </p:spPr>
        <p:txBody>
          <a:bodyPr wrap="square" lIns="182880" tIns="146304" rIns="182880" bIns="146304" rtlCol="0">
            <a:spAutoFit/>
          </a:bodyPr>
          <a:lstStyle/>
          <a:p>
            <a:pPr>
              <a:lnSpc>
                <a:spcPct val="90000"/>
              </a:lnSpc>
              <a:spcAft>
                <a:spcPts val="600"/>
              </a:spcAft>
            </a:pPr>
            <a:r>
              <a:rPr lang="en-AU" sz="3200" dirty="0" smtClean="0">
                <a:gradFill>
                  <a:gsLst>
                    <a:gs pos="2917">
                      <a:schemeClr val="tx1"/>
                    </a:gs>
                    <a:gs pos="30000">
                      <a:schemeClr val="tx1"/>
                    </a:gs>
                  </a:gsLst>
                  <a:lin ang="5400000" scaled="0"/>
                </a:gradFill>
                <a:latin typeface="+mj-lt"/>
              </a:rPr>
              <a:t>Escribe </a:t>
            </a:r>
            <a:r>
              <a:rPr lang="en-AU" sz="3200" b="1" dirty="0" err="1" smtClean="0">
                <a:gradFill>
                  <a:gsLst>
                    <a:gs pos="2917">
                      <a:schemeClr val="tx1"/>
                    </a:gs>
                    <a:gs pos="30000">
                      <a:schemeClr val="tx1"/>
                    </a:gs>
                  </a:gsLst>
                  <a:lin ang="5400000" scaled="0"/>
                </a:gradFill>
                <a:latin typeface="+mj-lt"/>
              </a:rPr>
              <a:t>pruebas</a:t>
            </a:r>
            <a:r>
              <a:rPr lang="en-AU" sz="3200" dirty="0" smtClean="0">
                <a:gradFill>
                  <a:gsLst>
                    <a:gs pos="2917">
                      <a:schemeClr val="tx1"/>
                    </a:gs>
                    <a:gs pos="30000">
                      <a:schemeClr val="tx1"/>
                    </a:gs>
                  </a:gsLst>
                  <a:lin ang="5400000" scaled="0"/>
                </a:gradFill>
                <a:latin typeface="+mj-lt"/>
              </a:rPr>
              <a:t> de UI </a:t>
            </a:r>
            <a:r>
              <a:rPr lang="en-AU" sz="3200" dirty="0" err="1" smtClean="0">
                <a:gradFill>
                  <a:gsLst>
                    <a:gs pos="2917">
                      <a:schemeClr val="tx1"/>
                    </a:gs>
                    <a:gs pos="30000">
                      <a:schemeClr val="tx1"/>
                    </a:gs>
                  </a:gsLst>
                  <a:lin ang="5400000" scaled="0"/>
                </a:gradFill>
                <a:latin typeface="+mj-lt"/>
              </a:rPr>
              <a:t>en</a:t>
            </a:r>
            <a:r>
              <a:rPr lang="en-AU" sz="3200" dirty="0" smtClean="0">
                <a:gradFill>
                  <a:gsLst>
                    <a:gs pos="2917">
                      <a:schemeClr val="tx1"/>
                    </a:gs>
                    <a:gs pos="30000">
                      <a:schemeClr val="tx1"/>
                    </a:gs>
                  </a:gsLst>
                  <a:lin ang="5400000" scaled="0"/>
                </a:gradFill>
                <a:latin typeface="+mj-lt"/>
              </a:rPr>
              <a:t> </a:t>
            </a:r>
            <a:r>
              <a:rPr lang="en-AU" sz="3200" b="1" dirty="0" smtClean="0">
                <a:gradFill>
                  <a:gsLst>
                    <a:gs pos="2917">
                      <a:schemeClr val="tx1"/>
                    </a:gs>
                    <a:gs pos="30000">
                      <a:schemeClr val="tx1"/>
                    </a:gs>
                  </a:gsLst>
                  <a:lin ang="5400000" scaled="0"/>
                </a:gradFill>
                <a:latin typeface="+mj-lt"/>
              </a:rPr>
              <a:t>C#</a:t>
            </a:r>
          </a:p>
          <a:p>
            <a:pPr>
              <a:lnSpc>
                <a:spcPct val="90000"/>
              </a:lnSpc>
              <a:spcAft>
                <a:spcPts val="600"/>
              </a:spcAft>
            </a:pPr>
            <a:endParaRPr lang="en-AU" sz="3200" dirty="0" smtClean="0">
              <a:gradFill>
                <a:gsLst>
                  <a:gs pos="2917">
                    <a:schemeClr val="tx1"/>
                  </a:gs>
                  <a:gs pos="30000">
                    <a:schemeClr val="tx1"/>
                  </a:gs>
                </a:gsLst>
                <a:lin ang="5400000" scaled="0"/>
              </a:gradFill>
              <a:latin typeface="+mj-lt"/>
            </a:endParaRPr>
          </a:p>
          <a:p>
            <a:pPr>
              <a:lnSpc>
                <a:spcPct val="90000"/>
              </a:lnSpc>
              <a:spcAft>
                <a:spcPts val="600"/>
              </a:spcAft>
            </a:pPr>
            <a:r>
              <a:rPr lang="en-AU" sz="3200" dirty="0" err="1" smtClean="0">
                <a:gradFill>
                  <a:gsLst>
                    <a:gs pos="2917">
                      <a:schemeClr val="tx1"/>
                    </a:gs>
                    <a:gs pos="30000">
                      <a:schemeClr val="tx1"/>
                    </a:gs>
                  </a:gsLst>
                  <a:lin ang="5400000" scaled="0"/>
                </a:gradFill>
                <a:latin typeface="+mj-lt"/>
              </a:rPr>
              <a:t>Usamos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app.Repl</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mientras</a:t>
            </a:r>
            <a:r>
              <a:rPr lang="en-AU" sz="3200" dirty="0" smtClean="0">
                <a:gradFill>
                  <a:gsLst>
                    <a:gs pos="2917">
                      <a:schemeClr val="tx1"/>
                    </a:gs>
                    <a:gs pos="30000">
                      <a:schemeClr val="tx1"/>
                    </a:gs>
                  </a:gsLst>
                  <a:lin ang="5400000" scaled="0"/>
                </a:gradFill>
                <a:latin typeface="+mj-lt"/>
              </a:rPr>
              <a:t> la App </a:t>
            </a:r>
            <a:r>
              <a:rPr lang="en-AU" sz="3200" dirty="0" err="1" smtClean="0">
                <a:gradFill>
                  <a:gsLst>
                    <a:gs pos="2917">
                      <a:schemeClr val="tx1"/>
                    </a:gs>
                    <a:gs pos="30000">
                      <a:schemeClr val="tx1"/>
                    </a:gs>
                  </a:gsLst>
                  <a:lin ang="5400000" scaled="0"/>
                </a:gradFill>
                <a:latin typeface="+mj-lt"/>
              </a:rPr>
              <a:t>esta</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corriendo</a:t>
            </a:r>
            <a:endParaRPr lang="en-AU" sz="3200" dirty="0" smtClean="0">
              <a:gradFill>
                <a:gsLst>
                  <a:gs pos="2917">
                    <a:schemeClr val="tx1"/>
                  </a:gs>
                  <a:gs pos="30000">
                    <a:schemeClr val="tx1"/>
                  </a:gs>
                </a:gsLst>
                <a:lin ang="5400000" scaled="0"/>
              </a:gradFill>
              <a:latin typeface="+mj-lt"/>
            </a:endParaRPr>
          </a:p>
          <a:p>
            <a:pPr>
              <a:lnSpc>
                <a:spcPct val="90000"/>
              </a:lnSpc>
              <a:spcAft>
                <a:spcPts val="600"/>
              </a:spcAft>
            </a:pPr>
            <a:endParaRPr lang="en-AU" sz="3200" dirty="0" smtClean="0">
              <a:gradFill>
                <a:gsLst>
                  <a:gs pos="2917">
                    <a:schemeClr val="tx1"/>
                  </a:gs>
                  <a:gs pos="30000">
                    <a:schemeClr val="tx1"/>
                  </a:gs>
                </a:gsLst>
                <a:lin ang="5400000" scaled="0"/>
              </a:gradFill>
              <a:latin typeface="+mj-lt"/>
            </a:endParaRPr>
          </a:p>
          <a:p>
            <a:pPr>
              <a:lnSpc>
                <a:spcPct val="90000"/>
              </a:lnSpc>
              <a:spcAft>
                <a:spcPts val="600"/>
              </a:spcAft>
            </a:pPr>
            <a:r>
              <a:rPr lang="en-AU" sz="3200" dirty="0" err="1" smtClean="0">
                <a:gradFill>
                  <a:gsLst>
                    <a:gs pos="2917">
                      <a:schemeClr val="tx1"/>
                    </a:gs>
                    <a:gs pos="30000">
                      <a:schemeClr val="tx1"/>
                    </a:gs>
                  </a:gsLst>
                  <a:lin ang="5400000" scaled="0"/>
                </a:gradFill>
                <a:latin typeface="+mj-lt"/>
              </a:rPr>
              <a:t>Podemos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ejecutar</a:t>
            </a:r>
            <a:r>
              <a:rPr lang="en-AU" sz="3200" dirty="0" smtClean="0">
                <a:gradFill>
                  <a:gsLst>
                    <a:gs pos="2917">
                      <a:schemeClr val="tx1"/>
                    </a:gs>
                    <a:gs pos="30000">
                      <a:schemeClr val="tx1"/>
                    </a:gs>
                  </a:gsLst>
                  <a:lin ang="5400000" scaled="0"/>
                </a:gradFill>
                <a:latin typeface="+mj-lt"/>
              </a:rPr>
              <a:t> las </a:t>
            </a:r>
            <a:r>
              <a:rPr lang="en-AU" sz="3200" dirty="0" err="1" smtClean="0">
                <a:gradFill>
                  <a:gsLst>
                    <a:gs pos="2917">
                      <a:schemeClr val="tx1"/>
                    </a:gs>
                    <a:gs pos="30000">
                      <a:schemeClr val="tx1"/>
                    </a:gs>
                  </a:gsLst>
                  <a:lin ang="5400000" scaled="0"/>
                </a:gradFill>
                <a:latin typeface="+mj-lt"/>
              </a:rPr>
              <a:t>pruebas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en</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emuladores</a:t>
            </a:r>
            <a:r>
              <a:rPr lang="en-AU" sz="3200" dirty="0" smtClean="0">
                <a:gradFill>
                  <a:gsLst>
                    <a:gs pos="2917">
                      <a:schemeClr val="tx1"/>
                    </a:gs>
                    <a:gs pos="30000">
                      <a:schemeClr val="tx1"/>
                    </a:gs>
                  </a:gsLst>
                  <a:lin ang="5400000" scaled="0"/>
                </a:gradFill>
                <a:latin typeface="+mj-lt"/>
              </a:rPr>
              <a:t> o </a:t>
            </a:r>
            <a:r>
              <a:rPr lang="en-AU" sz="3200" dirty="0" err="1" smtClean="0">
                <a:gradFill>
                  <a:gsLst>
                    <a:gs pos="2917">
                      <a:schemeClr val="tx1"/>
                    </a:gs>
                    <a:gs pos="30000">
                      <a:schemeClr val="tx1"/>
                    </a:gs>
                  </a:gsLst>
                  <a:lin ang="5400000" scaled="0"/>
                </a:gradFill>
                <a:latin typeface="+mj-lt"/>
              </a:rPr>
              <a:t>dispositivos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físicos</a:t>
            </a:r>
            <a:endParaRPr lang="en-AU" sz="3200" dirty="0" smtClean="0">
              <a:gradFill>
                <a:gsLst>
                  <a:gs pos="2917">
                    <a:schemeClr val="tx1"/>
                  </a:gs>
                  <a:gs pos="30000">
                    <a:schemeClr val="tx1"/>
                  </a:gs>
                </a:gsLst>
                <a:lin ang="5400000" scaled="0"/>
              </a:gradFill>
              <a:latin typeface="+mj-lt"/>
            </a:endParaRPr>
          </a:p>
          <a:p>
            <a:pPr>
              <a:lnSpc>
                <a:spcPct val="90000"/>
              </a:lnSpc>
              <a:spcAft>
                <a:spcPts val="600"/>
              </a:spcAft>
            </a:pPr>
            <a:endParaRPr lang="en-AU" sz="3200" dirty="0" smtClean="0">
              <a:gradFill>
                <a:gsLst>
                  <a:gs pos="2917">
                    <a:schemeClr val="tx1"/>
                  </a:gs>
                  <a:gs pos="30000">
                    <a:schemeClr val="tx1"/>
                  </a:gs>
                </a:gsLst>
                <a:lin ang="5400000" scaled="0"/>
              </a:gradFill>
              <a:latin typeface="+mj-lt"/>
            </a:endParaRPr>
          </a:p>
          <a:p>
            <a:pPr>
              <a:lnSpc>
                <a:spcPct val="90000"/>
              </a:lnSpc>
              <a:spcAft>
                <a:spcPts val="600"/>
              </a:spcAft>
            </a:pPr>
            <a:r>
              <a:rPr lang="en-AU" sz="3200" dirty="0" err="1" smtClean="0">
                <a:gradFill>
                  <a:gsLst>
                    <a:gs pos="2917">
                      <a:schemeClr val="tx1"/>
                    </a:gs>
                    <a:gs pos="30000">
                      <a:schemeClr val="tx1"/>
                    </a:gs>
                  </a:gsLst>
                  <a:lin ang="5400000" scaled="0"/>
                </a:gradFill>
                <a:latin typeface="+mj-lt"/>
              </a:rPr>
              <a:t>Estructurados</a:t>
            </a:r>
            <a:r>
              <a:rPr lang="en-AU" sz="3200" dirty="0" smtClean="0">
                <a:gradFill>
                  <a:gsLst>
                    <a:gs pos="2917">
                      <a:schemeClr val="tx1"/>
                    </a:gs>
                    <a:gs pos="30000">
                      <a:schemeClr val="tx1"/>
                    </a:gs>
                  </a:gsLst>
                  <a:lin ang="5400000" scaled="0"/>
                </a:gradFill>
                <a:latin typeface="+mj-lt"/>
              </a:rPr>
              <a:t> y </a:t>
            </a:r>
            <a:r>
              <a:rPr lang="en-AU" sz="3200" dirty="0" err="1" smtClean="0">
                <a:gradFill>
                  <a:gsLst>
                    <a:gs pos="2917">
                      <a:schemeClr val="tx1"/>
                    </a:gs>
                    <a:gs pos="30000">
                      <a:schemeClr val="tx1"/>
                    </a:gs>
                  </a:gsLst>
                  <a:lin ang="5400000" scaled="0"/>
                </a:gradFill>
                <a:latin typeface="+mj-lt"/>
              </a:rPr>
              <a:t>organizados</a:t>
            </a:r>
            <a:r>
              <a:rPr lang="en-AU" sz="3200" dirty="0" smtClean="0">
                <a:gradFill>
                  <a:gsLst>
                    <a:gs pos="2917">
                      <a:schemeClr val="tx1"/>
                    </a:gs>
                    <a:gs pos="30000">
                      <a:schemeClr val="tx1"/>
                    </a:gs>
                  </a:gsLst>
                  <a:lin ang="5400000" scaled="0"/>
                </a:gradFill>
                <a:latin typeface="+mj-lt"/>
              </a:rPr>
              <a:t> de </a:t>
            </a:r>
            <a:r>
              <a:rPr lang="en-AU" sz="3200" dirty="0" err="1" smtClean="0">
                <a:gradFill>
                  <a:gsLst>
                    <a:gs pos="2917">
                      <a:schemeClr val="tx1"/>
                    </a:gs>
                    <a:gs pos="30000">
                      <a:schemeClr val="tx1"/>
                    </a:gs>
                  </a:gsLst>
                  <a:lin ang="5400000" scaled="0"/>
                </a:gradFill>
                <a:latin typeface="+mj-lt"/>
              </a:rPr>
              <a:t>igual</a:t>
            </a:r>
            <a:r>
              <a:rPr lang="en-AU" sz="3200" dirty="0" smtClean="0">
                <a:gradFill>
                  <a:gsLst>
                    <a:gs pos="2917">
                      <a:schemeClr val="tx1"/>
                    </a:gs>
                    <a:gs pos="30000">
                      <a:schemeClr val="tx1"/>
                    </a:gs>
                  </a:gsLst>
                  <a:lin ang="5400000" scaled="0"/>
                </a:gradFill>
                <a:latin typeface="+mj-lt"/>
              </a:rPr>
              <a:t> forma a un test </a:t>
            </a:r>
            <a:r>
              <a:rPr lang="en-AU" sz="3200" dirty="0" err="1" smtClean="0">
                <a:gradFill>
                  <a:gsLst>
                    <a:gs pos="2917">
                      <a:schemeClr val="tx1"/>
                    </a:gs>
                    <a:gs pos="30000">
                      <a:schemeClr val="tx1"/>
                    </a:gs>
                  </a:gsLst>
                  <a:lin ang="5400000" scaled="0"/>
                </a:gradFill>
                <a:latin typeface="+mj-lt"/>
              </a:rPr>
              <a:t>unitario</a:t>
            </a:r>
            <a:endParaRPr lang="en-AU" sz="32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475391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smtClean="0"/>
              <a:t>Ejemplo</a:t>
            </a:r>
            <a:endParaRPr lang="es-ES" dirty="0"/>
          </a:p>
        </p:txBody>
      </p:sp>
      <p:sp>
        <p:nvSpPr>
          <p:cNvPr id="4" name="Text Placeholder 2"/>
          <p:cNvSpPr>
            <a:spLocks noGrp="1"/>
          </p:cNvSpPr>
          <p:nvPr>
            <p:ph type="body" sz="quarter" idx="10"/>
          </p:nvPr>
        </p:nvSpPr>
        <p:spPr>
          <a:xfrm>
            <a:off x="274638" y="1212850"/>
            <a:ext cx="11887200" cy="5355312"/>
          </a:xfrm>
        </p:spPr>
        <p:txBody>
          <a:bodyPr/>
          <a:lstStyle/>
          <a:p>
            <a:pPr marL="0" indent="0">
              <a:buNone/>
            </a:pPr>
            <a:r>
              <a:rPr lang="en-AU" sz="1400" dirty="0" smtClean="0"/>
              <a:t>[</a:t>
            </a:r>
            <a:r>
              <a:rPr lang="en-AU" sz="1400" dirty="0"/>
              <a:t>Test]</a:t>
            </a:r>
            <a:endParaRPr lang="en-AU" sz="1400" dirty="0" smtClean="0"/>
          </a:p>
          <a:p>
            <a:pPr marL="0" indent="0">
              <a:buNone/>
            </a:pPr>
            <a:r>
              <a:rPr lang="en-AU" sz="1400" dirty="0" smtClean="0"/>
              <a:t>public </a:t>
            </a:r>
            <a:r>
              <a:rPr lang="en-AU" sz="1400" dirty="0"/>
              <a:t>void </a:t>
            </a:r>
            <a:r>
              <a:rPr lang="en-AU" sz="1400" dirty="0" err="1"/>
              <a:t>PerformTest</a:t>
            </a:r>
            <a:r>
              <a:rPr lang="en-AU" sz="1400" dirty="0"/>
              <a:t>()</a:t>
            </a:r>
          </a:p>
          <a:p>
            <a:pPr marL="0" indent="0">
              <a:buNone/>
            </a:pPr>
            <a:r>
              <a:rPr lang="en-AU" sz="1400" dirty="0" smtClean="0"/>
              <a:t>{</a:t>
            </a:r>
            <a:endParaRPr lang="en-AU" sz="1400" dirty="0"/>
          </a:p>
          <a:p>
            <a:pPr marL="0" indent="0">
              <a:buNone/>
            </a:pPr>
            <a:r>
              <a:rPr lang="en-AU" sz="1400" dirty="0"/>
              <a:t> </a:t>
            </a:r>
            <a:r>
              <a:rPr lang="en-AU" sz="1400" dirty="0" smtClean="0"/>
              <a:t>   string </a:t>
            </a:r>
            <a:r>
              <a:rPr lang="en-AU" sz="1400" dirty="0" err="1"/>
              <a:t>firstName</a:t>
            </a:r>
            <a:r>
              <a:rPr lang="en-AU" sz="1400" dirty="0"/>
              <a:t> = </a:t>
            </a:r>
            <a:r>
              <a:rPr lang="en-AU" sz="1400" dirty="0" smtClean="0"/>
              <a:t>“Javier";</a:t>
            </a:r>
            <a:endParaRPr lang="en-AU" sz="1400" dirty="0"/>
          </a:p>
          <a:p>
            <a:pPr marL="0" indent="0">
              <a:buNone/>
            </a:pPr>
            <a:r>
              <a:rPr lang="en-AU" sz="1400" dirty="0" smtClean="0"/>
              <a:t>    string </a:t>
            </a:r>
            <a:r>
              <a:rPr lang="en-AU" sz="1400" dirty="0" err="1"/>
              <a:t>lastName</a:t>
            </a:r>
            <a:r>
              <a:rPr lang="en-AU" sz="1400" dirty="0"/>
              <a:t> = </a:t>
            </a:r>
            <a:r>
              <a:rPr lang="en-AU" sz="1400" dirty="0" smtClean="0"/>
              <a:t>“Suarez";</a:t>
            </a:r>
            <a:endParaRPr lang="en-AU" sz="1400" dirty="0"/>
          </a:p>
          <a:p>
            <a:pPr marL="0" indent="0">
              <a:buNone/>
            </a:pPr>
            <a:endParaRPr lang="en-AU" sz="1400" dirty="0"/>
          </a:p>
          <a:p>
            <a:pPr marL="0" indent="0">
              <a:buNone/>
            </a:pPr>
            <a:r>
              <a:rPr lang="en-AU" sz="1400" dirty="0" smtClean="0"/>
              <a:t>    </a:t>
            </a:r>
            <a:r>
              <a:rPr lang="en-AU" sz="1400" dirty="0" err="1" smtClean="0"/>
              <a:t>app.WaitForElement</a:t>
            </a:r>
            <a:r>
              <a:rPr lang="en-AU" sz="1400" dirty="0" smtClean="0"/>
              <a:t>(c </a:t>
            </a:r>
            <a:r>
              <a:rPr lang="en-AU" sz="1400" dirty="0"/>
              <a:t>=&gt; </a:t>
            </a:r>
            <a:r>
              <a:rPr lang="en-AU" sz="1400" dirty="0" err="1"/>
              <a:t>c.Marked</a:t>
            </a:r>
            <a:r>
              <a:rPr lang="en-AU" sz="1400" dirty="0"/>
              <a:t>("First name"));</a:t>
            </a:r>
          </a:p>
          <a:p>
            <a:pPr marL="0" indent="0">
              <a:buNone/>
            </a:pPr>
            <a:endParaRPr lang="en-AU" sz="1400" dirty="0"/>
          </a:p>
          <a:p>
            <a:pPr marL="0" indent="0">
              <a:buNone/>
            </a:pPr>
            <a:r>
              <a:rPr lang="en-AU" sz="1400" dirty="0" smtClean="0"/>
              <a:t>    </a:t>
            </a:r>
            <a:r>
              <a:rPr lang="en-AU" sz="1400" dirty="0" err="1" smtClean="0"/>
              <a:t>app.Tap</a:t>
            </a:r>
            <a:r>
              <a:rPr lang="en-AU" sz="1400" dirty="0" smtClean="0"/>
              <a:t>(c </a:t>
            </a:r>
            <a:r>
              <a:rPr lang="en-AU" sz="1400" dirty="0"/>
              <a:t>=&gt; </a:t>
            </a:r>
            <a:r>
              <a:rPr lang="en-AU" sz="1400" dirty="0" err="1"/>
              <a:t>c.Marked</a:t>
            </a:r>
            <a:r>
              <a:rPr lang="en-AU" sz="1400" dirty="0"/>
              <a:t>("First name"));</a:t>
            </a:r>
          </a:p>
          <a:p>
            <a:pPr marL="0" indent="0">
              <a:buNone/>
            </a:pPr>
            <a:r>
              <a:rPr lang="en-AU" sz="1400" dirty="0" smtClean="0"/>
              <a:t>    </a:t>
            </a:r>
            <a:r>
              <a:rPr lang="en-AU" sz="1400" dirty="0" err="1" smtClean="0"/>
              <a:t>app.EnterText</a:t>
            </a:r>
            <a:r>
              <a:rPr lang="en-AU" sz="1400" dirty="0" smtClean="0"/>
              <a:t>(</a:t>
            </a:r>
            <a:r>
              <a:rPr lang="en-AU" sz="1400" dirty="0" err="1" smtClean="0"/>
              <a:t>firstName</a:t>
            </a:r>
            <a:r>
              <a:rPr lang="en-AU" sz="1400" dirty="0"/>
              <a:t>);</a:t>
            </a:r>
          </a:p>
          <a:p>
            <a:pPr marL="0" indent="0">
              <a:buNone/>
            </a:pPr>
            <a:endParaRPr lang="en-AU" sz="1400" dirty="0"/>
          </a:p>
          <a:p>
            <a:pPr marL="0" indent="0">
              <a:buNone/>
            </a:pPr>
            <a:r>
              <a:rPr lang="en-AU" sz="1400" dirty="0" smtClean="0"/>
              <a:t>    </a:t>
            </a:r>
            <a:r>
              <a:rPr lang="en-AU" sz="1400" dirty="0" err="1" smtClean="0"/>
              <a:t>app.Tap</a:t>
            </a:r>
            <a:r>
              <a:rPr lang="en-AU" sz="1400" dirty="0" smtClean="0"/>
              <a:t>(c </a:t>
            </a:r>
            <a:r>
              <a:rPr lang="en-AU" sz="1400" dirty="0"/>
              <a:t>=&gt; </a:t>
            </a:r>
            <a:r>
              <a:rPr lang="en-AU" sz="1400" dirty="0" err="1"/>
              <a:t>c.Marked</a:t>
            </a:r>
            <a:r>
              <a:rPr lang="en-AU" sz="1400" dirty="0"/>
              <a:t>("Last name"));</a:t>
            </a:r>
          </a:p>
          <a:p>
            <a:pPr marL="0" indent="0">
              <a:buNone/>
            </a:pPr>
            <a:r>
              <a:rPr lang="en-AU" sz="1400" dirty="0" smtClean="0"/>
              <a:t>    </a:t>
            </a:r>
            <a:r>
              <a:rPr lang="en-AU" sz="1400" dirty="0" err="1" smtClean="0"/>
              <a:t>app.EnterText</a:t>
            </a:r>
            <a:r>
              <a:rPr lang="en-AU" sz="1400" dirty="0" smtClean="0"/>
              <a:t>(</a:t>
            </a:r>
            <a:r>
              <a:rPr lang="en-AU" sz="1400" dirty="0" err="1" smtClean="0"/>
              <a:t>lastName</a:t>
            </a:r>
            <a:r>
              <a:rPr lang="en-AU" sz="1400" dirty="0"/>
              <a:t>);</a:t>
            </a:r>
          </a:p>
          <a:p>
            <a:pPr marL="0" indent="0">
              <a:buNone/>
            </a:pPr>
            <a:endParaRPr lang="en-AU" sz="1400" dirty="0"/>
          </a:p>
          <a:p>
            <a:pPr marL="0" indent="0">
              <a:buNone/>
            </a:pPr>
            <a:r>
              <a:rPr lang="en-AU" sz="1400" dirty="0" smtClean="0"/>
              <a:t>    </a:t>
            </a:r>
            <a:r>
              <a:rPr lang="en-AU" sz="1400" dirty="0" err="1" smtClean="0"/>
              <a:t>var</a:t>
            </a:r>
            <a:r>
              <a:rPr lang="en-AU" sz="1400" dirty="0" smtClean="0"/>
              <a:t> </a:t>
            </a:r>
            <a:r>
              <a:rPr lang="en-AU" sz="1400" dirty="0"/>
              <a:t>control = </a:t>
            </a:r>
            <a:r>
              <a:rPr lang="en-AU" sz="1400" dirty="0" err="1"/>
              <a:t>app.Query</a:t>
            </a:r>
            <a:r>
              <a:rPr lang="en-AU" sz="1400" dirty="0"/>
              <a:t>(c =&gt; </a:t>
            </a:r>
            <a:r>
              <a:rPr lang="en-AU" sz="1400" dirty="0" err="1"/>
              <a:t>c.Marked</a:t>
            </a:r>
            <a:r>
              <a:rPr lang="en-AU" sz="1400" dirty="0"/>
              <a:t>("Full name")).</a:t>
            </a:r>
            <a:r>
              <a:rPr lang="en-AU" sz="1400" dirty="0" err="1"/>
              <a:t>FirstOrDefault</a:t>
            </a:r>
            <a:r>
              <a:rPr lang="en-AU" sz="1400" dirty="0"/>
              <a:t>();</a:t>
            </a:r>
          </a:p>
          <a:p>
            <a:pPr marL="0" indent="0">
              <a:buNone/>
            </a:pPr>
            <a:r>
              <a:rPr lang="en-AU" sz="1400" dirty="0" smtClean="0"/>
              <a:t>    </a:t>
            </a:r>
            <a:r>
              <a:rPr lang="en-AU" sz="1400" dirty="0" err="1" smtClean="0"/>
              <a:t>Assert.IsNotNull</a:t>
            </a:r>
            <a:r>
              <a:rPr lang="en-AU" sz="1400" dirty="0" smtClean="0"/>
              <a:t>(control</a:t>
            </a:r>
            <a:r>
              <a:rPr lang="en-AU" sz="1400" dirty="0"/>
              <a:t>);</a:t>
            </a:r>
          </a:p>
          <a:p>
            <a:pPr marL="0" indent="0">
              <a:buNone/>
            </a:pPr>
            <a:endParaRPr lang="en-AU" sz="1400" dirty="0"/>
          </a:p>
          <a:p>
            <a:pPr marL="0" indent="0">
              <a:buNone/>
            </a:pPr>
            <a:r>
              <a:rPr lang="en-AU" sz="1400" dirty="0" smtClean="0"/>
              <a:t>    string </a:t>
            </a:r>
            <a:r>
              <a:rPr lang="en-AU" sz="1400" dirty="0" err="1"/>
              <a:t>expectedValue</a:t>
            </a:r>
            <a:r>
              <a:rPr lang="en-AU" sz="1400" dirty="0"/>
              <a:t> = </a:t>
            </a:r>
            <a:r>
              <a:rPr lang="en-AU" sz="1400" dirty="0" err="1"/>
              <a:t>string.Format</a:t>
            </a:r>
            <a:r>
              <a:rPr lang="en-AU" sz="1400" dirty="0"/>
              <a:t>("{0} {1}", </a:t>
            </a:r>
            <a:r>
              <a:rPr lang="en-AU" sz="1400" dirty="0" err="1"/>
              <a:t>firstName</a:t>
            </a:r>
            <a:r>
              <a:rPr lang="en-AU" sz="1400" dirty="0"/>
              <a:t>, </a:t>
            </a:r>
            <a:r>
              <a:rPr lang="en-AU" sz="1400" dirty="0" err="1"/>
              <a:t>lastName</a:t>
            </a:r>
            <a:r>
              <a:rPr lang="en-AU" sz="1400" dirty="0"/>
              <a:t>);</a:t>
            </a:r>
          </a:p>
          <a:p>
            <a:pPr marL="0" indent="0">
              <a:buNone/>
            </a:pPr>
            <a:r>
              <a:rPr lang="en-AU" sz="1400" dirty="0" smtClean="0"/>
              <a:t>    string </a:t>
            </a:r>
            <a:r>
              <a:rPr lang="en-AU" sz="1400" dirty="0" err="1"/>
              <a:t>actualValue</a:t>
            </a:r>
            <a:r>
              <a:rPr lang="en-AU" sz="1400" dirty="0"/>
              <a:t> = </a:t>
            </a:r>
            <a:r>
              <a:rPr lang="en-AU" sz="1400" dirty="0" err="1"/>
              <a:t>control.Text</a:t>
            </a:r>
            <a:r>
              <a:rPr lang="en-AU" sz="1400" dirty="0"/>
              <a:t>;</a:t>
            </a:r>
          </a:p>
          <a:p>
            <a:pPr marL="0" indent="0">
              <a:buNone/>
            </a:pPr>
            <a:endParaRPr lang="en-AU" sz="1400" dirty="0"/>
          </a:p>
          <a:p>
            <a:pPr marL="0" indent="0">
              <a:buNone/>
            </a:pPr>
            <a:r>
              <a:rPr lang="en-AU" sz="1400" dirty="0" smtClean="0"/>
              <a:t>    </a:t>
            </a:r>
            <a:r>
              <a:rPr lang="en-AU" sz="1400" dirty="0" err="1" smtClean="0"/>
              <a:t>Assert.IsTrue</a:t>
            </a:r>
            <a:r>
              <a:rPr lang="en-AU" sz="1400" dirty="0" smtClean="0"/>
              <a:t>(</a:t>
            </a:r>
            <a:r>
              <a:rPr lang="en-AU" sz="1400" dirty="0" err="1" smtClean="0"/>
              <a:t>expectedValue</a:t>
            </a:r>
            <a:r>
              <a:rPr lang="en-AU" sz="1400" dirty="0" smtClean="0"/>
              <a:t> </a:t>
            </a:r>
            <a:r>
              <a:rPr lang="en-AU" sz="1400" dirty="0"/>
              <a:t>== </a:t>
            </a:r>
            <a:r>
              <a:rPr lang="en-AU" sz="1400" dirty="0" err="1"/>
              <a:t>actualValue</a:t>
            </a:r>
            <a:r>
              <a:rPr lang="en-AU" sz="1400" dirty="0" smtClean="0"/>
              <a:t>);</a:t>
            </a:r>
          </a:p>
          <a:p>
            <a:pPr marL="0" indent="0">
              <a:buNone/>
            </a:pPr>
            <a:r>
              <a:rPr lang="en-AU" sz="1400" dirty="0" smtClean="0"/>
              <a:t>}</a:t>
            </a:r>
            <a:endParaRPr lang="en-US" sz="1400" dirty="0"/>
          </a:p>
        </p:txBody>
      </p:sp>
    </p:spTree>
    <p:extLst>
      <p:ext uri="{BB962C8B-B14F-4D97-AF65-F5344CB8AC3E}">
        <p14:creationId xmlns:p14="http://schemas.microsoft.com/office/powerpoint/2010/main" val="11292422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86637878"/>
              </p:ext>
            </p:extLst>
          </p:nvPr>
        </p:nvGraphicFramePr>
        <p:xfrm>
          <a:off x="718618" y="1668462"/>
          <a:ext cx="10971400" cy="5120640"/>
        </p:xfrm>
        <a:graphic>
          <a:graphicData uri="http://schemas.openxmlformats.org/drawingml/2006/table">
            <a:tbl>
              <a:tblPr>
                <a:tableStyleId>{5C22544A-7EE6-4342-B048-85BDC9FD1C3A}</a:tableStyleId>
              </a:tblPr>
              <a:tblGrid>
                <a:gridCol w="1371425">
                  <a:extLst>
                    <a:ext uri="{9D8B030D-6E8A-4147-A177-3AD203B41FA5}">
                      <a16:colId xmlns:a16="http://schemas.microsoft.com/office/drawing/2014/main" val="714248959"/>
                    </a:ext>
                  </a:extLst>
                </a:gridCol>
                <a:gridCol w="1371425">
                  <a:extLst>
                    <a:ext uri="{9D8B030D-6E8A-4147-A177-3AD203B41FA5}">
                      <a16:colId xmlns:a16="http://schemas.microsoft.com/office/drawing/2014/main" val="636315437"/>
                    </a:ext>
                  </a:extLst>
                </a:gridCol>
                <a:gridCol w="1371425">
                  <a:extLst>
                    <a:ext uri="{9D8B030D-6E8A-4147-A177-3AD203B41FA5}">
                      <a16:colId xmlns:a16="http://schemas.microsoft.com/office/drawing/2014/main" val="3456172025"/>
                    </a:ext>
                  </a:extLst>
                </a:gridCol>
                <a:gridCol w="1371425">
                  <a:extLst>
                    <a:ext uri="{9D8B030D-6E8A-4147-A177-3AD203B41FA5}">
                      <a16:colId xmlns:a16="http://schemas.microsoft.com/office/drawing/2014/main" val="218280144"/>
                    </a:ext>
                  </a:extLst>
                </a:gridCol>
                <a:gridCol w="1371425">
                  <a:extLst>
                    <a:ext uri="{9D8B030D-6E8A-4147-A177-3AD203B41FA5}">
                      <a16:colId xmlns:a16="http://schemas.microsoft.com/office/drawing/2014/main" val="4156970815"/>
                    </a:ext>
                  </a:extLst>
                </a:gridCol>
                <a:gridCol w="1371425">
                  <a:extLst>
                    <a:ext uri="{9D8B030D-6E8A-4147-A177-3AD203B41FA5}">
                      <a16:colId xmlns:a16="http://schemas.microsoft.com/office/drawing/2014/main" val="340238102"/>
                    </a:ext>
                  </a:extLst>
                </a:gridCol>
                <a:gridCol w="1371425">
                  <a:extLst>
                    <a:ext uri="{9D8B030D-6E8A-4147-A177-3AD203B41FA5}">
                      <a16:colId xmlns:a16="http://schemas.microsoft.com/office/drawing/2014/main" val="1588856562"/>
                    </a:ext>
                  </a:extLst>
                </a:gridCol>
                <a:gridCol w="1371425">
                  <a:extLst>
                    <a:ext uri="{9D8B030D-6E8A-4147-A177-3AD203B41FA5}">
                      <a16:colId xmlns:a16="http://schemas.microsoft.com/office/drawing/2014/main" val="1739759280"/>
                    </a:ext>
                  </a:extLst>
                </a:gridCol>
              </a:tblGrid>
              <a:tr h="326571">
                <a:tc gridSpan="2">
                  <a:txBody>
                    <a:bodyPr/>
                    <a:lstStyle/>
                    <a:p>
                      <a:r>
                        <a:rPr lang="es-ES_tradnl" sz="1800" dirty="0">
                          <a:solidFill>
                            <a:srgbClr val="333333"/>
                          </a:solidFill>
                          <a:effectLst/>
                          <a:latin typeface="Segoe UI" panose="020B0502040204020203" pitchFamily="34" charset="0"/>
                          <a:ea typeface="Calibri" panose="020F0502020204030204" pitchFamily="34" charset="0"/>
                        </a:rPr>
                        <a:t>Patrocinadores</a:t>
                      </a:r>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ES_tradnl" dirty="0"/>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4552546"/>
                  </a:ext>
                </a:extLst>
              </a:tr>
              <a:tr h="326571">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1000440"/>
                  </a:ext>
                </a:extLst>
              </a:tr>
              <a:tr h="326571">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725313"/>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496020"/>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8663212"/>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240268"/>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5702709"/>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634805"/>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6734325"/>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3842204"/>
                  </a:ext>
                </a:extLst>
              </a:tr>
              <a:tr h="326571">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s-ES_tradnl" sz="1800" kern="1200" dirty="0">
                          <a:solidFill>
                            <a:schemeClr val="dk1"/>
                          </a:solidFill>
                          <a:effectLst/>
                          <a:latin typeface="+mn-lt"/>
                          <a:ea typeface="+mn-ea"/>
                          <a:cs typeface="+mn-cs"/>
                        </a:rPr>
                        <a:t>Colaboradores</a:t>
                      </a: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054000"/>
                  </a:ext>
                </a:extLst>
              </a:tr>
              <a:tr h="326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3884556"/>
                  </a:ext>
                </a:extLst>
              </a:tr>
              <a:tr h="326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6770854"/>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716887"/>
                  </a:ext>
                </a:extLst>
              </a:tr>
            </a:tbl>
          </a:graphicData>
        </a:graphic>
      </p:graphicFrame>
      <p:pic>
        <p:nvPicPr>
          <p:cNvPr id="6" name="Picture 5" descr="https://www.desarrollaconmicrosoft.com/Areas/Dotnetspain2016/Content/Images/logo-altran.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3599" y="2125662"/>
            <a:ext cx="2297677" cy="914400"/>
          </a:xfrm>
          <a:prstGeom prst="rect">
            <a:avLst/>
          </a:prstGeom>
          <a:noFill/>
          <a:ln>
            <a:noFill/>
          </a:ln>
        </p:spPr>
      </p:pic>
      <p:pic>
        <p:nvPicPr>
          <p:cNvPr id="7" name="Picture 6" descr="https://www.desarrollaconmicrosoft.com/Areas/Dotnetspain2016/Content/Images/logo-devsdna.jpg"/>
          <p:cNvPicPr>
            <a:picLocks noChangeAspect="1"/>
          </p:cNvPicPr>
          <p:nvPr/>
        </p:nvPicPr>
        <p:blipFill rotWithShape="1">
          <a:blip r:embed="rId3">
            <a:extLst>
              <a:ext uri="{28A0092B-C50C-407E-A947-70E740481C1C}">
                <a14:useLocalDpi xmlns:a14="http://schemas.microsoft.com/office/drawing/2010/main" val="0"/>
              </a:ext>
            </a:extLst>
          </a:blip>
          <a:srcRect t="2990" b="4412"/>
          <a:stretch/>
        </p:blipFill>
        <p:spPr bwMode="auto">
          <a:xfrm>
            <a:off x="9174095" y="2013086"/>
            <a:ext cx="2292886" cy="914400"/>
          </a:xfrm>
          <a:prstGeom prst="rect">
            <a:avLst/>
          </a:prstGeom>
          <a:noFill/>
          <a:ln>
            <a:noFill/>
          </a:ln>
          <a:extLst>
            <a:ext uri="{53640926-AAD7-44D8-BBD7-CCE9431645EC}">
              <a14:shadowObscured xmlns:a14="http://schemas.microsoft.com/office/drawing/2010/main"/>
            </a:ext>
          </a:extLst>
        </p:spPr>
      </p:pic>
      <p:pic>
        <p:nvPicPr>
          <p:cNvPr id="8" name="Picture 7" descr="https://www.desarrollaconmicrosoft.com/Areas/Dotnetspain2016/Content/Images/logo-encamina.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7600" y="3268373"/>
            <a:ext cx="2293677" cy="914400"/>
          </a:xfrm>
          <a:prstGeom prst="rect">
            <a:avLst/>
          </a:prstGeom>
          <a:noFill/>
          <a:ln>
            <a:noFill/>
          </a:ln>
        </p:spPr>
      </p:pic>
      <p:pic>
        <p:nvPicPr>
          <p:cNvPr id="9" name="Picture 8" descr="https://www.desarrollaconmicrosoft.com/Areas/Dotnetspain2016/Content/Images/logo-ilitia.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90382" y="3194778"/>
            <a:ext cx="1486554" cy="1108565"/>
          </a:xfrm>
          <a:prstGeom prst="rect">
            <a:avLst/>
          </a:prstGeom>
          <a:noFill/>
          <a:ln>
            <a:noFill/>
          </a:ln>
        </p:spPr>
      </p:pic>
      <p:pic>
        <p:nvPicPr>
          <p:cNvPr id="10" name="Picture 9" descr="https://www.desarrollaconmicrosoft.com/Areas/Dotnetspain2016/Content/Images/logo-intelequia.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9304" y="3268373"/>
            <a:ext cx="2297677" cy="914400"/>
          </a:xfrm>
          <a:prstGeom prst="rect">
            <a:avLst/>
          </a:prstGeom>
          <a:noFill/>
          <a:ln>
            <a:noFill/>
          </a:ln>
        </p:spPr>
      </p:pic>
      <p:pic>
        <p:nvPicPr>
          <p:cNvPr id="11" name="Picture 10" descr="https://www.desarrollaconmicrosoft.com/Areas/Dotnetspain2016/Content/Images/logo-plain.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3600" y="4310887"/>
            <a:ext cx="2297677" cy="914400"/>
          </a:xfrm>
          <a:prstGeom prst="rect">
            <a:avLst/>
          </a:prstGeom>
          <a:noFill/>
          <a:ln>
            <a:noFill/>
          </a:ln>
        </p:spPr>
      </p:pic>
      <p:pic>
        <p:nvPicPr>
          <p:cNvPr id="12" name="Picture 11" descr="https://www.desarrollaconmicrosoft.com/Areas/Dotnetspain2016/Content/Images/logo-sogeti.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94622" y="4310887"/>
            <a:ext cx="2297677" cy="914400"/>
          </a:xfrm>
          <a:prstGeom prst="rect">
            <a:avLst/>
          </a:prstGeom>
          <a:noFill/>
          <a:ln>
            <a:noFill/>
          </a:ln>
        </p:spPr>
      </p:pic>
      <p:pic>
        <p:nvPicPr>
          <p:cNvPr id="13" name="Picture 12" descr="https://www.desarrollaconmicrosoft.com/Areas/Dotnetspain2016/Content/Images/logo-pue.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3600" y="5782684"/>
            <a:ext cx="2297676" cy="914400"/>
          </a:xfrm>
          <a:prstGeom prst="rect">
            <a:avLst/>
          </a:prstGeom>
          <a:noFill/>
          <a:ln>
            <a:noFill/>
          </a:ln>
        </p:spPr>
      </p:pic>
      <p:pic>
        <p:nvPicPr>
          <p:cNvPr id="14" name="Picture 13" descr="https://www.desarrollaconmicrosoft.com/Areas/Dotnetspain2016/Content/Images/logo-ticjob.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77461" y="5756511"/>
            <a:ext cx="2297676" cy="914400"/>
          </a:xfrm>
          <a:prstGeom prst="rect">
            <a:avLst/>
          </a:prstGeom>
          <a:noFill/>
          <a:ln>
            <a:noFill/>
          </a:ln>
        </p:spPr>
      </p:pic>
      <p:pic>
        <p:nvPicPr>
          <p:cNvPr id="16" name="Picture 15"/>
          <p:cNvPicPr>
            <a:picLocks noChangeAspect="1"/>
          </p:cNvPicPr>
          <p:nvPr/>
        </p:nvPicPr>
        <p:blipFill>
          <a:blip r:embed="rId11"/>
          <a:stretch>
            <a:fillRect/>
          </a:stretch>
        </p:blipFill>
        <p:spPr>
          <a:xfrm>
            <a:off x="3677461" y="2193931"/>
            <a:ext cx="2302932" cy="914400"/>
          </a:xfrm>
          <a:prstGeom prst="rect">
            <a:avLst/>
          </a:prstGeom>
        </p:spPr>
      </p:pic>
      <p:pic>
        <p:nvPicPr>
          <p:cNvPr id="17" name="Picture 16"/>
          <p:cNvPicPr>
            <a:picLocks noChangeAspect="1"/>
          </p:cNvPicPr>
          <p:nvPr/>
        </p:nvPicPr>
        <p:blipFill>
          <a:blip r:embed="rId12"/>
          <a:stretch>
            <a:fillRect/>
          </a:stretch>
        </p:blipFill>
        <p:spPr>
          <a:xfrm>
            <a:off x="6200163" y="2038397"/>
            <a:ext cx="2742850" cy="914400"/>
          </a:xfrm>
          <a:prstGeom prst="rect">
            <a:avLst/>
          </a:prstGeom>
        </p:spPr>
      </p:pic>
      <p:pic>
        <p:nvPicPr>
          <p:cNvPr id="18" name="Picture 17"/>
          <p:cNvPicPr>
            <a:picLocks noChangeAspect="1"/>
          </p:cNvPicPr>
          <p:nvPr/>
        </p:nvPicPr>
        <p:blipFill>
          <a:blip r:embed="rId13"/>
          <a:stretch>
            <a:fillRect/>
          </a:stretch>
        </p:blipFill>
        <p:spPr>
          <a:xfrm>
            <a:off x="6685272" y="3150756"/>
            <a:ext cx="1779214" cy="914400"/>
          </a:xfrm>
          <a:prstGeom prst="rect">
            <a:avLst/>
          </a:prstGeom>
        </p:spPr>
      </p:pic>
      <p:pic>
        <p:nvPicPr>
          <p:cNvPr id="19" name="Picture 18"/>
          <p:cNvPicPr>
            <a:picLocks noChangeAspect="1"/>
          </p:cNvPicPr>
          <p:nvPr/>
        </p:nvPicPr>
        <p:blipFill>
          <a:blip r:embed="rId14"/>
          <a:stretch>
            <a:fillRect/>
          </a:stretch>
        </p:blipFill>
        <p:spPr>
          <a:xfrm>
            <a:off x="6199813" y="4025873"/>
            <a:ext cx="2743200" cy="1401256"/>
          </a:xfrm>
          <a:prstGeom prst="rect">
            <a:avLst/>
          </a:prstGeom>
        </p:spPr>
      </p:pic>
    </p:spTree>
    <p:extLst>
      <p:ext uri="{BB962C8B-B14F-4D97-AF65-F5344CB8AC3E}">
        <p14:creationId xmlns:p14="http://schemas.microsoft.com/office/powerpoint/2010/main" val="202705828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2117164"/>
            <a:ext cx="5714935" cy="2370697"/>
          </a:xfrm>
        </p:spPr>
        <p:txBody>
          <a:bodyPr/>
          <a:lstStyle/>
          <a:p>
            <a:r>
              <a:rPr lang="es-ES" b="1" dirty="0" smtClean="0"/>
              <a:t>DEMO Xamarin </a:t>
            </a:r>
            <a:r>
              <a:rPr lang="es-ES" b="1" dirty="0" err="1" smtClean="0"/>
              <a:t>UITest</a:t>
            </a:r>
            <a:r>
              <a:rPr lang="es-ES" dirty="0" smtClean="0"/>
              <a:t/>
            </a:r>
            <a:br>
              <a:rPr lang="es-ES" dirty="0" smtClean="0"/>
            </a:br>
            <a:r>
              <a:rPr lang="es-ES" sz="4000" dirty="0" smtClean="0"/>
              <a:t>¿Cómo lo hacíamos hasta ahora?</a:t>
            </a:r>
            <a:endParaRPr lang="es-ES" dirty="0"/>
          </a:p>
        </p:txBody>
      </p:sp>
      <p:pic>
        <p:nvPicPr>
          <p:cNvPr id="9" name="Picture Placeholder 8"/>
          <p:cNvPicPr>
            <a:picLocks noGrp="1" noChangeAspect="1"/>
          </p:cNvPicPr>
          <p:nvPr>
            <p:ph type="pic" sz="quarter" idx="10"/>
          </p:nvPr>
        </p:nvPicPr>
        <p:blipFill>
          <a:blip r:embed="rId2"/>
          <a:srcRect l="26864" r="26864"/>
          <a:stretch>
            <a:fillRect/>
          </a:stretch>
        </p:blipFill>
        <p:spPr/>
      </p:pic>
    </p:spTree>
    <p:extLst>
      <p:ext uri="{BB962C8B-B14F-4D97-AF65-F5344CB8AC3E}">
        <p14:creationId xmlns:p14="http://schemas.microsoft.com/office/powerpoint/2010/main" val="41078387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solidFill>
                  <a:schemeClr val="tx1"/>
                </a:solidFill>
              </a:rPr>
              <a:t>Xamarin Test </a:t>
            </a:r>
            <a:r>
              <a:rPr lang="es-ES" dirty="0" err="1" smtClean="0">
                <a:solidFill>
                  <a:schemeClr val="tx1"/>
                </a:solidFill>
              </a:rPr>
              <a:t>Recorder</a:t>
            </a:r>
            <a:endParaRPr lang="es-ES" dirty="0">
              <a:solidFill>
                <a:schemeClr val="tx1"/>
              </a:solidFill>
            </a:endParaRPr>
          </a:p>
        </p:txBody>
      </p:sp>
      <p:sp>
        <p:nvSpPr>
          <p:cNvPr id="3" name="TextBox 2"/>
          <p:cNvSpPr txBox="1"/>
          <p:nvPr/>
        </p:nvSpPr>
        <p:spPr>
          <a:xfrm>
            <a:off x="457200" y="1583816"/>
            <a:ext cx="9342438" cy="4148828"/>
          </a:xfrm>
          <a:prstGeom prst="rect">
            <a:avLst/>
          </a:prstGeom>
          <a:noFill/>
        </p:spPr>
        <p:txBody>
          <a:bodyPr wrap="square" lIns="182880" tIns="146304" rIns="182880" bIns="146304" rtlCol="0">
            <a:spAutoFit/>
          </a:bodyPr>
          <a:lstStyle/>
          <a:p>
            <a:pPr>
              <a:lnSpc>
                <a:spcPct val="90000"/>
              </a:lnSpc>
              <a:spcAft>
                <a:spcPts val="600"/>
              </a:spcAft>
            </a:pPr>
            <a:r>
              <a:rPr lang="en-AU" sz="3200" dirty="0" err="1" smtClean="0">
                <a:gradFill>
                  <a:gsLst>
                    <a:gs pos="2917">
                      <a:schemeClr val="tx1"/>
                    </a:gs>
                    <a:gs pos="30000">
                      <a:schemeClr val="tx1"/>
                    </a:gs>
                  </a:gsLst>
                  <a:lin ang="5400000" scaled="0"/>
                </a:gradFill>
                <a:latin typeface="+mj-lt"/>
              </a:rPr>
              <a:t>Permite</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abrir</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una</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aplicación</a:t>
            </a:r>
            <a:r>
              <a:rPr lang="en-AU" sz="3200" dirty="0" smtClean="0">
                <a:gradFill>
                  <a:gsLst>
                    <a:gs pos="2917">
                      <a:schemeClr val="tx1"/>
                    </a:gs>
                    <a:gs pos="30000">
                      <a:schemeClr val="tx1"/>
                    </a:gs>
                  </a:gsLst>
                  <a:lin ang="5400000" scaled="0"/>
                </a:gradFill>
                <a:latin typeface="+mj-lt"/>
              </a:rPr>
              <a:t> y </a:t>
            </a:r>
            <a:r>
              <a:rPr lang="en-AU" sz="3200" dirty="0" err="1" smtClean="0">
                <a:gradFill>
                  <a:gsLst>
                    <a:gs pos="2917">
                      <a:schemeClr val="tx1"/>
                    </a:gs>
                    <a:gs pos="30000">
                      <a:schemeClr val="tx1"/>
                    </a:gs>
                  </a:gsLst>
                  <a:lin ang="5400000" scaled="0"/>
                </a:gradFill>
                <a:latin typeface="+mj-lt"/>
              </a:rPr>
              <a:t>mediante</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interacciones</a:t>
            </a:r>
            <a:r>
              <a:rPr lang="en-AU" sz="3200" dirty="0" smtClean="0">
                <a:gradFill>
                  <a:gsLst>
                    <a:gs pos="2917">
                      <a:schemeClr val="tx1"/>
                    </a:gs>
                    <a:gs pos="30000">
                      <a:schemeClr val="tx1"/>
                    </a:gs>
                  </a:gsLst>
                  <a:lin ang="5400000" scaled="0"/>
                </a:gradFill>
                <a:latin typeface="+mj-lt"/>
              </a:rPr>
              <a:t> con la </a:t>
            </a:r>
            <a:r>
              <a:rPr lang="en-AU" sz="3200" dirty="0" err="1" smtClean="0">
                <a:gradFill>
                  <a:gsLst>
                    <a:gs pos="2917">
                      <a:schemeClr val="tx1"/>
                    </a:gs>
                    <a:gs pos="30000">
                      <a:schemeClr val="tx1"/>
                    </a:gs>
                  </a:gsLst>
                  <a:lin ang="5400000" scaled="0"/>
                </a:gradFill>
                <a:latin typeface="+mj-lt"/>
              </a:rPr>
              <a:t>misma</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crear</a:t>
            </a:r>
            <a:r>
              <a:rPr lang="en-AU" sz="3200" dirty="0" smtClean="0">
                <a:gradFill>
                  <a:gsLst>
                    <a:gs pos="2917">
                      <a:schemeClr val="tx1"/>
                    </a:gs>
                    <a:gs pos="30000">
                      <a:schemeClr val="tx1"/>
                    </a:gs>
                  </a:gsLst>
                  <a:lin ang="5400000" scaled="0"/>
                </a:gradFill>
                <a:latin typeface="+mj-lt"/>
              </a:rPr>
              <a:t> </a:t>
            </a:r>
            <a:r>
              <a:rPr lang="en-AU" sz="3200" b="1" dirty="0" err="1" smtClean="0">
                <a:gradFill>
                  <a:gsLst>
                    <a:gs pos="2917">
                      <a:schemeClr val="tx1"/>
                    </a:gs>
                    <a:gs pos="30000">
                      <a:schemeClr val="tx1"/>
                    </a:gs>
                  </a:gsLst>
                  <a:lin ang="5400000" scaled="0"/>
                </a:gradFill>
                <a:latin typeface="+mj-lt"/>
              </a:rPr>
              <a:t>pruebas</a:t>
            </a:r>
            <a:r>
              <a:rPr lang="en-AU" sz="3200" dirty="0" smtClean="0">
                <a:gradFill>
                  <a:gsLst>
                    <a:gs pos="2917">
                      <a:schemeClr val="tx1"/>
                    </a:gs>
                    <a:gs pos="30000">
                      <a:schemeClr val="tx1"/>
                    </a:gs>
                  </a:gsLst>
                  <a:lin ang="5400000" scaled="0"/>
                </a:gradFill>
                <a:latin typeface="+mj-lt"/>
              </a:rPr>
              <a:t> de </a:t>
            </a:r>
            <a:r>
              <a:rPr lang="en-AU" sz="3200" dirty="0" err="1" smtClean="0">
                <a:gradFill>
                  <a:gsLst>
                    <a:gs pos="2917">
                      <a:schemeClr val="tx1"/>
                    </a:gs>
                    <a:gs pos="30000">
                      <a:schemeClr val="tx1"/>
                    </a:gs>
                  </a:gsLst>
                  <a:lin ang="5400000" scaled="0"/>
                </a:gradFill>
                <a:latin typeface="+mj-lt"/>
              </a:rPr>
              <a:t>interfaz</a:t>
            </a:r>
            <a:r>
              <a:rPr lang="en-AU" sz="3200" dirty="0" smtClean="0">
                <a:gradFill>
                  <a:gsLst>
                    <a:gs pos="2917">
                      <a:schemeClr val="tx1"/>
                    </a:gs>
                    <a:gs pos="30000">
                      <a:schemeClr val="tx1"/>
                    </a:gs>
                  </a:gsLst>
                  <a:lin ang="5400000" scaled="0"/>
                </a:gradFill>
                <a:latin typeface="+mj-lt"/>
              </a:rPr>
              <a:t> de forma </a:t>
            </a:r>
            <a:r>
              <a:rPr lang="en-AU" sz="3200" b="1" dirty="0" err="1" smtClean="0">
                <a:gradFill>
                  <a:gsLst>
                    <a:gs pos="2917">
                      <a:schemeClr val="tx1"/>
                    </a:gs>
                    <a:gs pos="30000">
                      <a:schemeClr val="tx1"/>
                    </a:gs>
                  </a:gsLst>
                  <a:lin ang="5400000" scaled="0"/>
                </a:gradFill>
                <a:latin typeface="+mj-lt"/>
              </a:rPr>
              <a:t>sencilla</a:t>
            </a:r>
            <a:r>
              <a:rPr lang="en-AU" sz="3200" dirty="0" smtClean="0">
                <a:gradFill>
                  <a:gsLst>
                    <a:gs pos="2917">
                      <a:schemeClr val="tx1"/>
                    </a:gs>
                    <a:gs pos="30000">
                      <a:schemeClr val="tx1"/>
                    </a:gs>
                  </a:gsLst>
                  <a:lin ang="5400000" scaled="0"/>
                </a:gradFill>
                <a:latin typeface="+mj-lt"/>
              </a:rPr>
              <a:t>.</a:t>
            </a:r>
          </a:p>
          <a:p>
            <a:pPr>
              <a:lnSpc>
                <a:spcPct val="90000"/>
              </a:lnSpc>
              <a:spcAft>
                <a:spcPts val="600"/>
              </a:spcAft>
            </a:pPr>
            <a:endParaRPr lang="en-AU" sz="3200" dirty="0">
              <a:gradFill>
                <a:gsLst>
                  <a:gs pos="2917">
                    <a:schemeClr val="tx1"/>
                  </a:gs>
                  <a:gs pos="30000">
                    <a:schemeClr val="tx1"/>
                  </a:gs>
                </a:gsLst>
                <a:lin ang="5400000" scaled="0"/>
              </a:gradFill>
              <a:latin typeface="+mj-lt"/>
            </a:endParaRPr>
          </a:p>
          <a:p>
            <a:pPr>
              <a:lnSpc>
                <a:spcPct val="90000"/>
              </a:lnSpc>
              <a:spcAft>
                <a:spcPts val="600"/>
              </a:spcAft>
            </a:pPr>
            <a:r>
              <a:rPr lang="en-AU" sz="3200" dirty="0" err="1" smtClean="0">
                <a:gradFill>
                  <a:gsLst>
                    <a:gs pos="2917">
                      <a:schemeClr val="tx1"/>
                    </a:gs>
                    <a:gs pos="30000">
                      <a:schemeClr val="tx1"/>
                    </a:gs>
                  </a:gsLst>
                  <a:lin ang="5400000" scaled="0"/>
                </a:gradFill>
                <a:latin typeface="+mj-lt"/>
              </a:rPr>
              <a:t>Podemos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exportar</a:t>
            </a:r>
            <a:r>
              <a:rPr lang="en-AU" sz="3200" dirty="0" smtClean="0">
                <a:gradFill>
                  <a:gsLst>
                    <a:gs pos="2917">
                      <a:schemeClr val="tx1"/>
                    </a:gs>
                    <a:gs pos="30000">
                      <a:schemeClr val="tx1"/>
                    </a:gs>
                  </a:gsLst>
                  <a:lin ang="5400000" scaled="0"/>
                </a:gradFill>
                <a:latin typeface="+mj-lt"/>
              </a:rPr>
              <a:t> la </a:t>
            </a:r>
            <a:r>
              <a:rPr lang="en-AU" sz="3200" dirty="0" err="1" smtClean="0">
                <a:gradFill>
                  <a:gsLst>
                    <a:gs pos="2917">
                      <a:schemeClr val="tx1"/>
                    </a:gs>
                    <a:gs pos="30000">
                      <a:schemeClr val="tx1"/>
                    </a:gs>
                  </a:gsLst>
                  <a:lin ang="5400000" scaled="0"/>
                </a:gradFill>
                <a:latin typeface="+mj-lt"/>
              </a:rPr>
              <a:t>prueba</a:t>
            </a:r>
            <a:r>
              <a:rPr lang="en-AU" sz="3200" dirty="0" smtClean="0">
                <a:gradFill>
                  <a:gsLst>
                    <a:gs pos="2917">
                      <a:schemeClr val="tx1"/>
                    </a:gs>
                    <a:gs pos="30000">
                      <a:schemeClr val="tx1"/>
                    </a:gs>
                  </a:gsLst>
                  <a:lin ang="5400000" scaled="0"/>
                </a:gradFill>
                <a:latin typeface="+mj-lt"/>
              </a:rPr>
              <a:t> e </a:t>
            </a:r>
            <a:r>
              <a:rPr lang="en-AU" sz="3200" dirty="0" err="1" smtClean="0">
                <a:gradFill>
                  <a:gsLst>
                    <a:gs pos="2917">
                      <a:schemeClr val="tx1"/>
                    </a:gs>
                    <a:gs pos="30000">
                      <a:schemeClr val="tx1"/>
                    </a:gs>
                  </a:gsLst>
                  <a:lin ang="5400000" scaled="0"/>
                </a:gradFill>
                <a:latin typeface="+mj-lt"/>
              </a:rPr>
              <a:t>incluso</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lanzarla</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directamente</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en</a:t>
            </a:r>
            <a:r>
              <a:rPr lang="en-AU" sz="3200" dirty="0" smtClean="0">
                <a:gradFill>
                  <a:gsLst>
                    <a:gs pos="2917">
                      <a:schemeClr val="tx1"/>
                    </a:gs>
                    <a:gs pos="30000">
                      <a:schemeClr val="tx1"/>
                    </a:gs>
                  </a:gsLst>
                  <a:lin ang="5400000" scaled="0"/>
                </a:gradFill>
                <a:latin typeface="+mj-lt"/>
              </a:rPr>
              <a:t> </a:t>
            </a:r>
            <a:r>
              <a:rPr lang="en-AU" sz="3200" b="1" dirty="0" smtClean="0">
                <a:gradFill>
                  <a:gsLst>
                    <a:gs pos="2917">
                      <a:schemeClr val="tx1"/>
                    </a:gs>
                    <a:gs pos="30000">
                      <a:schemeClr val="tx1"/>
                    </a:gs>
                  </a:gsLst>
                  <a:lin ang="5400000" scaled="0"/>
                </a:gradFill>
                <a:latin typeface="+mj-lt"/>
              </a:rPr>
              <a:t>Test Cloud</a:t>
            </a:r>
            <a:r>
              <a:rPr lang="en-AU" sz="3200" dirty="0" smtClean="0">
                <a:gradFill>
                  <a:gsLst>
                    <a:gs pos="2917">
                      <a:schemeClr val="tx1"/>
                    </a:gs>
                    <a:gs pos="30000">
                      <a:schemeClr val="tx1"/>
                    </a:gs>
                  </a:gsLst>
                  <a:lin ang="5400000" scaled="0"/>
                </a:gradFill>
                <a:latin typeface="+mj-lt"/>
              </a:rPr>
              <a:t>.</a:t>
            </a:r>
          </a:p>
          <a:p>
            <a:pPr>
              <a:lnSpc>
                <a:spcPct val="90000"/>
              </a:lnSpc>
              <a:spcAft>
                <a:spcPts val="600"/>
              </a:spcAft>
            </a:pPr>
            <a:endParaRPr lang="en-AU" sz="3200" dirty="0" smtClean="0">
              <a:gradFill>
                <a:gsLst>
                  <a:gs pos="2917">
                    <a:schemeClr val="tx1"/>
                  </a:gs>
                  <a:gs pos="30000">
                    <a:schemeClr val="tx1"/>
                  </a:gs>
                </a:gsLst>
                <a:lin ang="5400000" scaled="0"/>
              </a:gradFill>
              <a:latin typeface="+mj-lt"/>
            </a:endParaRPr>
          </a:p>
          <a:p>
            <a:pPr>
              <a:lnSpc>
                <a:spcPct val="90000"/>
              </a:lnSpc>
              <a:spcAft>
                <a:spcPts val="600"/>
              </a:spcAft>
            </a:pPr>
            <a:r>
              <a:rPr lang="en-AU" sz="3200" dirty="0" smtClean="0">
                <a:gradFill>
                  <a:gsLst>
                    <a:gs pos="2917">
                      <a:schemeClr val="tx1"/>
                    </a:gs>
                    <a:gs pos="30000">
                      <a:schemeClr val="tx1"/>
                    </a:gs>
                  </a:gsLst>
                  <a:lin ang="5400000" scaled="0"/>
                </a:gradFill>
                <a:latin typeface="+mj-lt"/>
              </a:rPr>
              <a:t>Preview, </a:t>
            </a:r>
            <a:r>
              <a:rPr lang="en-AU" sz="3200" dirty="0" err="1" smtClean="0">
                <a:gradFill>
                  <a:gsLst>
                    <a:gs pos="2917">
                      <a:schemeClr val="tx1"/>
                    </a:gs>
                    <a:gs pos="30000">
                      <a:schemeClr val="tx1"/>
                    </a:gs>
                  </a:gsLst>
                  <a:lin ang="5400000" scaled="0"/>
                </a:gradFill>
                <a:latin typeface="+mj-lt"/>
              </a:rPr>
              <a:t>disponible</a:t>
            </a:r>
            <a:r>
              <a:rPr lang="en-AU" sz="3200" dirty="0" smtClean="0">
                <a:gradFill>
                  <a:gsLst>
                    <a:gs pos="2917">
                      <a:schemeClr val="tx1"/>
                    </a:gs>
                    <a:gs pos="30000">
                      <a:schemeClr val="tx1"/>
                    </a:gs>
                  </a:gsLst>
                  <a:lin ang="5400000" scaled="0"/>
                </a:gradFill>
                <a:latin typeface="+mj-lt"/>
              </a:rPr>
              <a:t> para </a:t>
            </a:r>
            <a:r>
              <a:rPr lang="en-AU" sz="3200" b="1" dirty="0" smtClean="0">
                <a:gradFill>
                  <a:gsLst>
                    <a:gs pos="2917">
                      <a:schemeClr val="tx1"/>
                    </a:gs>
                    <a:gs pos="30000">
                      <a:schemeClr val="tx1"/>
                    </a:gs>
                  </a:gsLst>
                  <a:lin ang="5400000" scaled="0"/>
                </a:gradFill>
                <a:latin typeface="+mj-lt"/>
              </a:rPr>
              <a:t>OSX</a:t>
            </a:r>
            <a:r>
              <a:rPr lang="en-AU" sz="3200" dirty="0" smtClean="0">
                <a:gradFill>
                  <a:gsLst>
                    <a:gs pos="2917">
                      <a:schemeClr val="tx1"/>
                    </a:gs>
                    <a:gs pos="30000">
                      <a:schemeClr val="tx1"/>
                    </a:gs>
                  </a:gsLst>
                  <a:lin ang="5400000" scaled="0"/>
                </a:gradFill>
                <a:latin typeface="+mj-lt"/>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1037" y="144462"/>
            <a:ext cx="2705309" cy="2705309"/>
          </a:xfrm>
          <a:prstGeom prst="rect">
            <a:avLst/>
          </a:prstGeom>
        </p:spPr>
      </p:pic>
    </p:spTree>
    <p:extLst>
      <p:ext uri="{BB962C8B-B14F-4D97-AF65-F5344CB8AC3E}">
        <p14:creationId xmlns:p14="http://schemas.microsoft.com/office/powerpoint/2010/main" val="2408946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2117164"/>
            <a:ext cx="5714935" cy="2751698"/>
          </a:xfrm>
        </p:spPr>
        <p:txBody>
          <a:bodyPr/>
          <a:lstStyle/>
          <a:p>
            <a:r>
              <a:rPr lang="es-ES" b="1" dirty="0" smtClean="0"/>
              <a:t>DEMO Xamarin Test </a:t>
            </a:r>
            <a:r>
              <a:rPr lang="es-ES" b="1" dirty="0" err="1" smtClean="0"/>
              <a:t>Recorder</a:t>
            </a:r>
            <a:r>
              <a:rPr lang="es-ES" dirty="0" smtClean="0"/>
              <a:t/>
            </a:r>
            <a:br>
              <a:rPr lang="es-ES" dirty="0" smtClean="0"/>
            </a:br>
            <a:r>
              <a:rPr lang="es-ES" sz="4000" dirty="0" smtClean="0"/>
              <a:t>Creando pruebas automatizadas de UI</a:t>
            </a:r>
            <a:endParaRPr lang="es-ES" dirty="0"/>
          </a:p>
        </p:txBody>
      </p:sp>
      <p:pic>
        <p:nvPicPr>
          <p:cNvPr id="5" name="Picture Placeholder 4"/>
          <p:cNvPicPr>
            <a:picLocks noGrp="1" noChangeAspect="1"/>
          </p:cNvPicPr>
          <p:nvPr>
            <p:ph type="pic" sz="quarter" idx="10"/>
          </p:nvPr>
        </p:nvPicPr>
        <p:blipFill>
          <a:blip r:embed="rId2"/>
          <a:srcRect l="26087" r="26087"/>
          <a:stretch>
            <a:fillRect/>
          </a:stretch>
        </p:blipFill>
        <p:spPr/>
      </p:pic>
    </p:spTree>
    <p:extLst>
      <p:ext uri="{BB962C8B-B14F-4D97-AF65-F5344CB8AC3E}">
        <p14:creationId xmlns:p14="http://schemas.microsoft.com/office/powerpoint/2010/main" val="386960309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smtClean="0">
                <a:solidFill>
                  <a:schemeClr val="tx1"/>
                </a:solidFill>
              </a:rPr>
              <a:t>Xamarin Test Cloud</a:t>
            </a:r>
            <a:endParaRPr lang="es-ES" dirty="0">
              <a:solidFill>
                <a:schemeClr val="tx1"/>
              </a:solidFill>
            </a:endParaRPr>
          </a:p>
        </p:txBody>
      </p:sp>
      <p:sp>
        <p:nvSpPr>
          <p:cNvPr id="5" name="TextBox 4"/>
          <p:cNvSpPr txBox="1"/>
          <p:nvPr/>
        </p:nvSpPr>
        <p:spPr>
          <a:xfrm>
            <a:off x="457199" y="1583816"/>
            <a:ext cx="11646977" cy="3705630"/>
          </a:xfrm>
          <a:prstGeom prst="rect">
            <a:avLst/>
          </a:prstGeom>
          <a:noFill/>
        </p:spPr>
        <p:txBody>
          <a:bodyPr wrap="square" lIns="182880" tIns="146304" rIns="182880" bIns="146304" rtlCol="0">
            <a:spAutoFit/>
          </a:bodyPr>
          <a:lstStyle/>
          <a:p>
            <a:pPr>
              <a:lnSpc>
                <a:spcPct val="90000"/>
              </a:lnSpc>
              <a:spcAft>
                <a:spcPts val="600"/>
              </a:spcAft>
            </a:pPr>
            <a:r>
              <a:rPr lang="en-AU" sz="3200" dirty="0" err="1" smtClean="0">
                <a:gradFill>
                  <a:gsLst>
                    <a:gs pos="2917">
                      <a:schemeClr val="tx1"/>
                    </a:gs>
                    <a:gs pos="30000">
                      <a:schemeClr val="tx1"/>
                    </a:gs>
                  </a:gsLst>
                  <a:lin ang="5400000" scaled="0"/>
                </a:gradFill>
                <a:latin typeface="+mj-lt"/>
              </a:rPr>
              <a:t>Herramienta</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disponible</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en</a:t>
            </a:r>
            <a:r>
              <a:rPr lang="en-AU" sz="3200" dirty="0" smtClean="0">
                <a:gradFill>
                  <a:gsLst>
                    <a:gs pos="2917">
                      <a:schemeClr val="tx1"/>
                    </a:gs>
                    <a:gs pos="30000">
                      <a:schemeClr val="tx1"/>
                    </a:gs>
                  </a:gsLst>
                  <a:lin ang="5400000" scaled="0"/>
                </a:gradFill>
                <a:latin typeface="+mj-lt"/>
              </a:rPr>
              <a:t> la </a:t>
            </a:r>
            <a:r>
              <a:rPr lang="en-AU" sz="3200" b="1" dirty="0" err="1" smtClean="0">
                <a:gradFill>
                  <a:gsLst>
                    <a:gs pos="2917">
                      <a:schemeClr val="tx1"/>
                    </a:gs>
                    <a:gs pos="30000">
                      <a:schemeClr val="tx1"/>
                    </a:gs>
                  </a:gsLst>
                  <a:lin ang="5400000" scaled="0"/>
                </a:gradFill>
                <a:latin typeface="+mj-lt"/>
              </a:rPr>
              <a:t>nube</a:t>
            </a:r>
            <a:r>
              <a:rPr lang="en-AU" sz="3200" dirty="0" smtClean="0">
                <a:gradFill>
                  <a:gsLst>
                    <a:gs pos="2917">
                      <a:schemeClr val="tx1"/>
                    </a:gs>
                    <a:gs pos="30000">
                      <a:schemeClr val="tx1"/>
                    </a:gs>
                  </a:gsLst>
                  <a:lin ang="5400000" scaled="0"/>
                </a:gradFill>
                <a:latin typeface="+mj-lt"/>
              </a:rPr>
              <a:t> que </a:t>
            </a:r>
            <a:r>
              <a:rPr lang="en-AU" sz="3200" dirty="0" err="1" smtClean="0">
                <a:gradFill>
                  <a:gsLst>
                    <a:gs pos="2917">
                      <a:schemeClr val="tx1"/>
                    </a:gs>
                    <a:gs pos="30000">
                      <a:schemeClr val="tx1"/>
                    </a:gs>
                  </a:gsLst>
                  <a:lin ang="5400000" scaled="0"/>
                </a:gradFill>
                <a:latin typeface="+mj-lt"/>
              </a:rPr>
              <a:t>nos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ofrece</a:t>
            </a:r>
            <a:r>
              <a:rPr lang="en-AU" sz="3200" dirty="0" smtClean="0">
                <a:gradFill>
                  <a:gsLst>
                    <a:gs pos="2917">
                      <a:schemeClr val="tx1"/>
                    </a:gs>
                    <a:gs pos="30000">
                      <a:schemeClr val="tx1"/>
                    </a:gs>
                  </a:gsLst>
                  <a:lin ang="5400000" scaled="0"/>
                </a:gradFill>
                <a:latin typeface="+mj-lt"/>
              </a:rPr>
              <a:t> </a:t>
            </a:r>
            <a:r>
              <a:rPr lang="en-AU" sz="3200" b="1" dirty="0" err="1" smtClean="0">
                <a:gradFill>
                  <a:gsLst>
                    <a:gs pos="2917">
                      <a:schemeClr val="tx1"/>
                    </a:gs>
                    <a:gs pos="30000">
                      <a:schemeClr val="tx1"/>
                    </a:gs>
                  </a:gsLst>
                  <a:lin ang="5400000" scaled="0"/>
                </a:gradFill>
                <a:latin typeface="+mj-lt"/>
              </a:rPr>
              <a:t>más</a:t>
            </a:r>
            <a:r>
              <a:rPr lang="en-AU" sz="3200" b="1" dirty="0" smtClean="0">
                <a:gradFill>
                  <a:gsLst>
                    <a:gs pos="2917">
                      <a:schemeClr val="tx1"/>
                    </a:gs>
                    <a:gs pos="30000">
                      <a:schemeClr val="tx1"/>
                    </a:gs>
                  </a:gsLst>
                  <a:lin ang="5400000" scaled="0"/>
                </a:gradFill>
                <a:latin typeface="+mj-lt"/>
              </a:rPr>
              <a:t> de 2000 </a:t>
            </a:r>
            <a:r>
              <a:rPr lang="en-AU" sz="3200" b="1" dirty="0" err="1" smtClean="0">
                <a:gradFill>
                  <a:gsLst>
                    <a:gs pos="2917">
                      <a:schemeClr val="tx1"/>
                    </a:gs>
                    <a:gs pos="30000">
                      <a:schemeClr val="tx1"/>
                    </a:gs>
                  </a:gsLst>
                  <a:lin ang="5400000" scaled="0"/>
                </a:gradFill>
                <a:latin typeface="+mj-lt"/>
              </a:rPr>
              <a:t>dispositivos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móviles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disponibles</a:t>
            </a:r>
            <a:r>
              <a:rPr lang="en-AU" sz="3200" dirty="0" smtClean="0">
                <a:gradFill>
                  <a:gsLst>
                    <a:gs pos="2917">
                      <a:schemeClr val="tx1"/>
                    </a:gs>
                    <a:gs pos="30000">
                      <a:schemeClr val="tx1"/>
                    </a:gs>
                  </a:gsLst>
                  <a:lin ang="5400000" scaled="0"/>
                </a:gradFill>
                <a:latin typeface="+mj-lt"/>
              </a:rPr>
              <a:t> para </a:t>
            </a:r>
            <a:r>
              <a:rPr lang="en-AU" sz="3200" dirty="0" err="1" smtClean="0">
                <a:gradFill>
                  <a:gsLst>
                    <a:gs pos="2917">
                      <a:schemeClr val="tx1"/>
                    </a:gs>
                    <a:gs pos="30000">
                      <a:schemeClr val="tx1"/>
                    </a:gs>
                  </a:gsLst>
                  <a:lin ang="5400000" scaled="0"/>
                </a:gradFill>
                <a:latin typeface="+mj-lt"/>
              </a:rPr>
              <a:t>poder</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realizar</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pruebas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en</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ellos</a:t>
            </a:r>
            <a:r>
              <a:rPr lang="en-AU" sz="3200" dirty="0" smtClean="0">
                <a:gradFill>
                  <a:gsLst>
                    <a:gs pos="2917">
                      <a:schemeClr val="tx1"/>
                    </a:gs>
                    <a:gs pos="30000">
                      <a:schemeClr val="tx1"/>
                    </a:gs>
                  </a:gsLst>
                  <a:lin ang="5400000" scaled="0"/>
                </a:gradFill>
                <a:latin typeface="+mj-lt"/>
              </a:rPr>
              <a:t>, sin </a:t>
            </a:r>
            <a:r>
              <a:rPr lang="en-AU" sz="3200" dirty="0" err="1" smtClean="0">
                <a:gradFill>
                  <a:gsLst>
                    <a:gs pos="2917">
                      <a:schemeClr val="tx1"/>
                    </a:gs>
                    <a:gs pos="30000">
                      <a:schemeClr val="tx1"/>
                    </a:gs>
                  </a:gsLst>
                  <a:lin ang="5400000" scaled="0"/>
                </a:gradFill>
                <a:latin typeface="+mj-lt"/>
              </a:rPr>
              <a:t>necesidad</a:t>
            </a:r>
            <a:r>
              <a:rPr lang="en-AU" sz="3200" dirty="0" smtClean="0">
                <a:gradFill>
                  <a:gsLst>
                    <a:gs pos="2917">
                      <a:schemeClr val="tx1"/>
                    </a:gs>
                    <a:gs pos="30000">
                      <a:schemeClr val="tx1"/>
                    </a:gs>
                  </a:gsLst>
                  <a:lin ang="5400000" scaled="0"/>
                </a:gradFill>
                <a:latin typeface="+mj-lt"/>
              </a:rPr>
              <a:t> de </a:t>
            </a:r>
            <a:r>
              <a:rPr lang="en-AU" sz="3200" dirty="0" err="1" smtClean="0">
                <a:gradFill>
                  <a:gsLst>
                    <a:gs pos="2917">
                      <a:schemeClr val="tx1"/>
                    </a:gs>
                    <a:gs pos="30000">
                      <a:schemeClr val="tx1"/>
                    </a:gs>
                  </a:gsLst>
                  <a:lin ang="5400000" scaled="0"/>
                </a:gradFill>
                <a:latin typeface="+mj-lt"/>
              </a:rPr>
              <a:t>realizar</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su</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compra</a:t>
            </a:r>
            <a:r>
              <a:rPr lang="en-AU" sz="3200" dirty="0" smtClean="0">
                <a:gradFill>
                  <a:gsLst>
                    <a:gs pos="2917">
                      <a:schemeClr val="tx1"/>
                    </a:gs>
                    <a:gs pos="30000">
                      <a:schemeClr val="tx1"/>
                    </a:gs>
                  </a:gsLst>
                  <a:lin ang="5400000" scaled="0"/>
                </a:gradFill>
                <a:latin typeface="+mj-lt"/>
              </a:rPr>
              <a:t>. </a:t>
            </a:r>
          </a:p>
          <a:p>
            <a:pPr>
              <a:lnSpc>
                <a:spcPct val="90000"/>
              </a:lnSpc>
              <a:spcAft>
                <a:spcPts val="600"/>
              </a:spcAft>
            </a:pPr>
            <a:endParaRPr lang="en-AU" sz="3200" dirty="0">
              <a:gradFill>
                <a:gsLst>
                  <a:gs pos="2917">
                    <a:schemeClr val="tx1"/>
                  </a:gs>
                  <a:gs pos="30000">
                    <a:schemeClr val="tx1"/>
                  </a:gs>
                </a:gsLst>
                <a:lin ang="5400000" scaled="0"/>
              </a:gradFill>
              <a:latin typeface="+mj-lt"/>
            </a:endParaRPr>
          </a:p>
          <a:p>
            <a:pPr>
              <a:lnSpc>
                <a:spcPct val="90000"/>
              </a:lnSpc>
              <a:spcAft>
                <a:spcPts val="600"/>
              </a:spcAft>
            </a:pPr>
            <a:r>
              <a:rPr lang="en-AU" sz="3200" b="1" dirty="0" err="1" smtClean="0">
                <a:gradFill>
                  <a:gsLst>
                    <a:gs pos="2917">
                      <a:schemeClr val="tx1"/>
                    </a:gs>
                    <a:gs pos="30000">
                      <a:schemeClr val="tx1"/>
                    </a:gs>
                  </a:gsLst>
                  <a:lin ang="5400000" scaled="0"/>
                </a:gradFill>
                <a:latin typeface="+mj-lt"/>
              </a:rPr>
              <a:t>Pruebas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en</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una</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enorme</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cantidad</a:t>
            </a:r>
            <a:r>
              <a:rPr lang="en-AU" sz="3200" dirty="0" smtClean="0">
                <a:gradFill>
                  <a:gsLst>
                    <a:gs pos="2917">
                      <a:schemeClr val="tx1"/>
                    </a:gs>
                    <a:gs pos="30000">
                      <a:schemeClr val="tx1"/>
                    </a:gs>
                  </a:gsLst>
                  <a:lin ang="5400000" scaled="0"/>
                </a:gradFill>
                <a:latin typeface="+mj-lt"/>
              </a:rPr>
              <a:t> de </a:t>
            </a:r>
            <a:r>
              <a:rPr lang="en-AU" sz="3200" dirty="0" err="1" smtClean="0">
                <a:gradFill>
                  <a:gsLst>
                    <a:gs pos="2917">
                      <a:schemeClr val="tx1"/>
                    </a:gs>
                    <a:gs pos="30000">
                      <a:schemeClr val="tx1"/>
                    </a:gs>
                  </a:gsLst>
                  <a:lin ang="5400000" scaled="0"/>
                </a:gradFill>
                <a:latin typeface="+mj-lt"/>
              </a:rPr>
              <a:t>dispositivos</a:t>
            </a:r>
            <a:r>
              <a:rPr lang="en-AU" sz="3200" dirty="0">
                <a:gradFill>
                  <a:gsLst>
                    <a:gs pos="2917">
                      <a:schemeClr val="tx1"/>
                    </a:gs>
                    <a:gs pos="30000">
                      <a:schemeClr val="tx1"/>
                    </a:gs>
                  </a:gsLst>
                  <a:lin ang="5400000" scaled="0"/>
                </a:gradFill>
                <a:latin typeface="+mj-lt"/>
              </a:rPr>
              <a:t>.</a:t>
            </a:r>
            <a:endParaRPr lang="en-AU" sz="3200" dirty="0" smtClean="0">
              <a:gradFill>
                <a:gsLst>
                  <a:gs pos="2917">
                    <a:schemeClr val="tx1"/>
                  </a:gs>
                  <a:gs pos="30000">
                    <a:schemeClr val="tx1"/>
                  </a:gs>
                </a:gsLst>
                <a:lin ang="5400000" scaled="0"/>
              </a:gradFill>
              <a:latin typeface="+mj-lt"/>
            </a:endParaRPr>
          </a:p>
          <a:p>
            <a:pPr>
              <a:lnSpc>
                <a:spcPct val="90000"/>
              </a:lnSpc>
              <a:spcAft>
                <a:spcPts val="600"/>
              </a:spcAft>
            </a:pPr>
            <a:endParaRPr lang="en-AU" sz="3200" dirty="0">
              <a:gradFill>
                <a:gsLst>
                  <a:gs pos="2917">
                    <a:schemeClr val="tx1"/>
                  </a:gs>
                  <a:gs pos="30000">
                    <a:schemeClr val="tx1"/>
                  </a:gs>
                </a:gsLst>
                <a:lin ang="5400000" scaled="0"/>
              </a:gradFill>
              <a:latin typeface="+mj-lt"/>
            </a:endParaRPr>
          </a:p>
          <a:p>
            <a:pPr>
              <a:lnSpc>
                <a:spcPct val="90000"/>
              </a:lnSpc>
              <a:spcAft>
                <a:spcPts val="600"/>
              </a:spcAft>
            </a:pPr>
            <a:r>
              <a:rPr lang="en-AU" sz="3200" b="1" dirty="0" err="1" smtClean="0">
                <a:gradFill>
                  <a:gsLst>
                    <a:gs pos="2917">
                      <a:schemeClr val="tx1"/>
                    </a:gs>
                    <a:gs pos="30000">
                      <a:schemeClr val="tx1"/>
                    </a:gs>
                  </a:gsLst>
                  <a:lin ang="5400000" scaled="0"/>
                </a:gradFill>
                <a:latin typeface="+mj-lt"/>
              </a:rPr>
              <a:t>Informes</a:t>
            </a:r>
            <a:r>
              <a:rPr lang="en-AU" sz="3200" dirty="0" smtClean="0">
                <a:gradFill>
                  <a:gsLst>
                    <a:gs pos="2917">
                      <a:schemeClr val="tx1"/>
                    </a:gs>
                    <a:gs pos="30000">
                      <a:schemeClr val="tx1"/>
                    </a:gs>
                  </a:gsLst>
                  <a:lin ang="5400000" scaled="0"/>
                </a:gradFill>
                <a:latin typeface="+mj-lt"/>
              </a:rPr>
              <a:t> con </a:t>
            </a:r>
            <a:r>
              <a:rPr lang="en-AU" sz="3200" dirty="0" err="1" smtClean="0">
                <a:gradFill>
                  <a:gsLst>
                    <a:gs pos="2917">
                      <a:schemeClr val="tx1"/>
                    </a:gs>
                    <a:gs pos="30000">
                      <a:schemeClr val="tx1"/>
                    </a:gs>
                  </a:gsLst>
                  <a:lin ang="5400000" scaled="0"/>
                </a:gradFill>
                <a:latin typeface="+mj-lt"/>
              </a:rPr>
              <a:t>resultados</a:t>
            </a:r>
            <a:r>
              <a:rPr lang="en-AU" sz="3200" dirty="0" smtClean="0">
                <a:gradFill>
                  <a:gsLst>
                    <a:gs pos="2917">
                      <a:schemeClr val="tx1"/>
                    </a:gs>
                    <a:gs pos="30000">
                      <a:schemeClr val="tx1"/>
                    </a:gs>
                  </a:gsLst>
                  <a:lin ang="5400000" scaled="0"/>
                </a:gradFill>
                <a:latin typeface="+mj-lt"/>
              </a:rPr>
              <a:t>. </a:t>
            </a:r>
            <a:r>
              <a:rPr lang="en-AU" sz="3200" dirty="0" err="1" smtClean="0">
                <a:gradFill>
                  <a:gsLst>
                    <a:gs pos="2917">
                      <a:schemeClr val="tx1"/>
                    </a:gs>
                    <a:gs pos="30000">
                      <a:schemeClr val="tx1"/>
                    </a:gs>
                  </a:gsLst>
                  <a:lin ang="5400000" scaled="0"/>
                </a:gradFill>
                <a:latin typeface="+mj-lt"/>
              </a:rPr>
              <a:t>Posibilidad</a:t>
            </a:r>
            <a:r>
              <a:rPr lang="en-AU" sz="3200" dirty="0" smtClean="0">
                <a:gradFill>
                  <a:gsLst>
                    <a:gs pos="2917">
                      <a:schemeClr val="tx1"/>
                    </a:gs>
                    <a:gs pos="30000">
                      <a:schemeClr val="tx1"/>
                    </a:gs>
                  </a:gsLst>
                  <a:lin ang="5400000" scaled="0"/>
                </a:gradFill>
                <a:latin typeface="+mj-lt"/>
              </a:rPr>
              <a:t> de </a:t>
            </a:r>
            <a:r>
              <a:rPr lang="en-AU" sz="3200" dirty="0" err="1" smtClean="0">
                <a:gradFill>
                  <a:gsLst>
                    <a:gs pos="2917">
                      <a:schemeClr val="tx1"/>
                    </a:gs>
                    <a:gs pos="30000">
                      <a:schemeClr val="tx1"/>
                    </a:gs>
                  </a:gsLst>
                  <a:lin ang="5400000" scaled="0"/>
                </a:gradFill>
                <a:latin typeface="+mj-lt"/>
              </a:rPr>
              <a:t>compartir</a:t>
            </a:r>
            <a:r>
              <a:rPr lang="en-AU" sz="3200" dirty="0" smtClean="0">
                <a:gradFill>
                  <a:gsLst>
                    <a:gs pos="2917">
                      <a:schemeClr val="tx1"/>
                    </a:gs>
                    <a:gs pos="30000">
                      <a:schemeClr val="tx1"/>
                    </a:gs>
                  </a:gsLst>
                  <a:lin ang="5400000" scaled="0"/>
                </a:gradFill>
                <a:latin typeface="+mj-lt"/>
              </a:rPr>
              <a:t> con </a:t>
            </a:r>
            <a:r>
              <a:rPr lang="en-AU" sz="3200" dirty="0" err="1" smtClean="0">
                <a:gradFill>
                  <a:gsLst>
                    <a:gs pos="2917">
                      <a:schemeClr val="tx1"/>
                    </a:gs>
                    <a:gs pos="30000">
                      <a:schemeClr val="tx1"/>
                    </a:gs>
                  </a:gsLst>
                  <a:lin ang="5400000" scaled="0"/>
                </a:gradFill>
                <a:latin typeface="+mj-lt"/>
              </a:rPr>
              <a:t>clientes</a:t>
            </a:r>
            <a:r>
              <a:rPr lang="en-AU" sz="3200" dirty="0" smtClean="0">
                <a:gradFill>
                  <a:gsLst>
                    <a:gs pos="2917">
                      <a:schemeClr val="tx1"/>
                    </a:gs>
                    <a:gs pos="30000">
                      <a:schemeClr val="tx1"/>
                    </a:gs>
                  </a:gsLst>
                  <a:lin ang="5400000" scaled="0"/>
                </a:gradFill>
                <a:latin typeface="+mj-lt"/>
              </a:rPr>
              <a:t>. </a:t>
            </a:r>
          </a:p>
        </p:txBody>
      </p:sp>
    </p:spTree>
    <p:extLst>
      <p:ext uri="{BB962C8B-B14F-4D97-AF65-F5344CB8AC3E}">
        <p14:creationId xmlns:p14="http://schemas.microsoft.com/office/powerpoint/2010/main" val="1130678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75481" y="65087"/>
            <a:ext cx="12413143" cy="917575"/>
          </a:xfrm>
        </p:spPr>
        <p:txBody>
          <a:bodyPr>
            <a:noAutofit/>
          </a:bodyPr>
          <a:lstStyle/>
          <a:p>
            <a:r>
              <a:rPr lang="en-US" sz="3264" dirty="0">
                <a:solidFill>
                  <a:schemeClr val="tx1"/>
                </a:solidFill>
                <a:latin typeface="Segoe UI" charset="0"/>
                <a:ea typeface="Segoe UI" charset="0"/>
                <a:cs typeface="Segoe UI" charset="0"/>
              </a:rPr>
              <a:t>Xamarin Test Cloud: </a:t>
            </a:r>
            <a:r>
              <a:rPr lang="en-US" sz="3264" dirty="0" err="1">
                <a:solidFill>
                  <a:schemeClr val="tx1"/>
                </a:solidFill>
                <a:latin typeface="Segoe UI" charset="0"/>
                <a:ea typeface="Segoe UI" charset="0"/>
                <a:cs typeface="Segoe UI" charset="0"/>
              </a:rPr>
              <a:t>pruebas</a:t>
            </a:r>
            <a:r>
              <a:rPr lang="en-US" sz="3264" dirty="0">
                <a:solidFill>
                  <a:schemeClr val="tx1"/>
                </a:solidFill>
                <a:latin typeface="Segoe UI" charset="0"/>
                <a:ea typeface="Segoe UI" charset="0"/>
                <a:cs typeface="Segoe UI" charset="0"/>
              </a:rPr>
              <a:t> </a:t>
            </a:r>
            <a:r>
              <a:rPr lang="en-US" sz="3264" dirty="0" err="1">
                <a:solidFill>
                  <a:schemeClr val="tx1"/>
                </a:solidFill>
                <a:latin typeface="Segoe UI" charset="0"/>
                <a:ea typeface="Segoe UI" charset="0"/>
                <a:cs typeface="Segoe UI" charset="0"/>
              </a:rPr>
              <a:t>en</a:t>
            </a:r>
            <a:r>
              <a:rPr lang="en-US" sz="3264" dirty="0">
                <a:solidFill>
                  <a:schemeClr val="tx1"/>
                </a:solidFill>
                <a:latin typeface="Segoe UI" charset="0"/>
                <a:ea typeface="Segoe UI" charset="0"/>
                <a:cs typeface="Segoe UI" charset="0"/>
              </a:rPr>
              <a:t> </a:t>
            </a:r>
            <a:r>
              <a:rPr lang="en-US" sz="3264" dirty="0" err="1">
                <a:solidFill>
                  <a:schemeClr val="tx1"/>
                </a:solidFill>
                <a:latin typeface="Segoe UI" charset="0"/>
                <a:ea typeface="Segoe UI" charset="0"/>
                <a:cs typeface="Segoe UI" charset="0"/>
              </a:rPr>
              <a:t>cientos</a:t>
            </a:r>
            <a:r>
              <a:rPr lang="en-US" sz="3264" dirty="0">
                <a:solidFill>
                  <a:schemeClr val="tx1"/>
                </a:solidFill>
                <a:latin typeface="Segoe UI" charset="0"/>
                <a:ea typeface="Segoe UI" charset="0"/>
                <a:cs typeface="Segoe UI" charset="0"/>
              </a:rPr>
              <a:t> de </a:t>
            </a:r>
            <a:r>
              <a:rPr lang="en-US" sz="3264" dirty="0" err="1">
                <a:solidFill>
                  <a:schemeClr val="tx1"/>
                </a:solidFill>
                <a:latin typeface="Segoe UI" charset="0"/>
                <a:ea typeface="Segoe UI" charset="0"/>
                <a:cs typeface="Segoe UI" charset="0"/>
              </a:rPr>
              <a:t>dispositivos</a:t>
            </a:r>
            <a:endParaRPr lang="en-US" sz="3264" dirty="0">
              <a:solidFill>
                <a:schemeClr val="tx1"/>
              </a:solidFill>
            </a:endParaRPr>
          </a:p>
        </p:txBody>
      </p:sp>
      <p:sp>
        <p:nvSpPr>
          <p:cNvPr id="24" name="Rectangle 23"/>
          <p:cNvSpPr/>
          <p:nvPr/>
        </p:nvSpPr>
        <p:spPr>
          <a:xfrm>
            <a:off x="883" y="5988999"/>
            <a:ext cx="5740217" cy="884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0037" y="677862"/>
            <a:ext cx="9216840" cy="6063189"/>
          </a:xfrm>
          <a:prstGeom prst="rect">
            <a:avLst/>
          </a:prstGeom>
        </p:spPr>
      </p:pic>
    </p:spTree>
    <p:extLst>
      <p:ext uri="{BB962C8B-B14F-4D97-AF65-F5344CB8AC3E}">
        <p14:creationId xmlns:p14="http://schemas.microsoft.com/office/powerpoint/2010/main" val="453056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2117164"/>
            <a:ext cx="5714935" cy="2751698"/>
          </a:xfrm>
        </p:spPr>
        <p:txBody>
          <a:bodyPr/>
          <a:lstStyle/>
          <a:p>
            <a:r>
              <a:rPr lang="es-ES" b="1" dirty="0" smtClean="0"/>
              <a:t>DEMO Xamarin Test Cloud</a:t>
            </a:r>
            <a:r>
              <a:rPr lang="es-ES" dirty="0" smtClean="0"/>
              <a:t/>
            </a:r>
            <a:br>
              <a:rPr lang="es-ES" dirty="0" smtClean="0"/>
            </a:br>
            <a:r>
              <a:rPr lang="es-ES" sz="4000" dirty="0" smtClean="0"/>
              <a:t>Un vistazo a Xamarin Test Cloud</a:t>
            </a:r>
            <a:endParaRPr lang="es-ES" dirty="0"/>
          </a:p>
        </p:txBody>
      </p:sp>
      <p:pic>
        <p:nvPicPr>
          <p:cNvPr id="4" name="Picture Placeholder 3"/>
          <p:cNvPicPr>
            <a:picLocks noGrp="1" noChangeAspect="1"/>
          </p:cNvPicPr>
          <p:nvPr>
            <p:ph type="pic" sz="quarter" idx="10"/>
          </p:nvPr>
        </p:nvPicPr>
        <p:blipFill>
          <a:blip r:embed="rId2"/>
          <a:srcRect l="23158" r="23158"/>
          <a:stretch>
            <a:fillRect/>
          </a:stretch>
        </p:blipFill>
        <p:spPr/>
      </p:pic>
    </p:spTree>
    <p:extLst>
      <p:ext uri="{BB962C8B-B14F-4D97-AF65-F5344CB8AC3E}">
        <p14:creationId xmlns:p14="http://schemas.microsoft.com/office/powerpoint/2010/main" val="254964016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Continuamos hablando de calidad. Productividad en el día a día (</a:t>
            </a:r>
            <a:r>
              <a:rPr lang="es-ES" b="1" dirty="0" smtClean="0"/>
              <a:t>CI</a:t>
            </a:r>
            <a:r>
              <a:rPr lang="es-ES" dirty="0" smtClean="0"/>
              <a:t>).</a:t>
            </a:r>
            <a:endParaRPr lang="es-ES" dirty="0"/>
          </a:p>
        </p:txBody>
      </p:sp>
    </p:spTree>
    <p:extLst>
      <p:ext uri="{BB962C8B-B14F-4D97-AF65-F5344CB8AC3E}">
        <p14:creationId xmlns:p14="http://schemas.microsoft.com/office/powerpoint/2010/main" val="13611248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997565" y="0"/>
            <a:ext cx="10438028" cy="7005624"/>
          </a:xfrm>
        </p:spPr>
      </p:pic>
      <p:sp>
        <p:nvSpPr>
          <p:cNvPr id="24" name="Entrada manual 23"/>
          <p:cNvSpPr/>
          <p:nvPr/>
        </p:nvSpPr>
        <p:spPr>
          <a:xfrm rot="5400000">
            <a:off x="-1319487" y="1322008"/>
            <a:ext cx="6994525" cy="4350509"/>
          </a:xfrm>
          <a:prstGeom prst="flowChartManualInput">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904" dirty="0"/>
          </a:p>
        </p:txBody>
      </p:sp>
      <p:sp>
        <p:nvSpPr>
          <p:cNvPr id="31" name="Title 19"/>
          <p:cNvSpPr txBox="1">
            <a:spLocks/>
          </p:cNvSpPr>
          <p:nvPr/>
        </p:nvSpPr>
        <p:spPr>
          <a:xfrm>
            <a:off x="208127" y="2461036"/>
            <a:ext cx="3419544" cy="24869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96" dirty="0" err="1" smtClean="0">
                <a:solidFill>
                  <a:schemeClr val="bg1"/>
                </a:solidFill>
              </a:rPr>
              <a:t>Cosas</a:t>
            </a:r>
            <a:r>
              <a:rPr lang="en-US" sz="4896" dirty="0" smtClean="0">
                <a:solidFill>
                  <a:schemeClr val="bg1"/>
                </a:solidFill>
              </a:rPr>
              <a:t> que </a:t>
            </a:r>
            <a:r>
              <a:rPr lang="en-US" sz="4896" dirty="0" err="1" smtClean="0">
                <a:solidFill>
                  <a:schemeClr val="bg1"/>
                </a:solidFill>
              </a:rPr>
              <a:t>pasan</a:t>
            </a:r>
            <a:r>
              <a:rPr lang="en-US" sz="4896" dirty="0" smtClean="0">
                <a:solidFill>
                  <a:schemeClr val="bg1"/>
                </a:solidFill>
              </a:rPr>
              <a:t>… ¿</a:t>
            </a:r>
            <a:r>
              <a:rPr lang="en-US" sz="4896" dirty="0" err="1" smtClean="0">
                <a:solidFill>
                  <a:schemeClr val="bg1"/>
                </a:solidFill>
              </a:rPr>
              <a:t>cierto</a:t>
            </a:r>
            <a:r>
              <a:rPr lang="en-US" sz="4896" dirty="0" smtClean="0">
                <a:solidFill>
                  <a:schemeClr val="bg1"/>
                </a:solidFill>
              </a:rPr>
              <a:t>?</a:t>
            </a:r>
            <a:endParaRPr lang="en-US" sz="4896" dirty="0">
              <a:solidFill>
                <a:schemeClr val="bg1"/>
              </a:solidFill>
            </a:endParaRPr>
          </a:p>
        </p:txBody>
      </p:sp>
    </p:spTree>
    <p:extLst>
      <p:ext uri="{BB962C8B-B14F-4D97-AF65-F5344CB8AC3E}">
        <p14:creationId xmlns:p14="http://schemas.microsoft.com/office/powerpoint/2010/main" val="137385894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 fill="hold"/>
                                        <p:tgtEl>
                                          <p:spTgt spid="24"/>
                                        </p:tgtEl>
                                        <p:attrNameLst>
                                          <p:attrName>ppt_x</p:attrName>
                                        </p:attrNameLst>
                                      </p:cBhvr>
                                      <p:tavLst>
                                        <p:tav tm="0">
                                          <p:val>
                                            <p:strVal val="0-#ppt_w/2"/>
                                          </p:val>
                                        </p:tav>
                                        <p:tav tm="100000">
                                          <p:val>
                                            <p:strVal val="#ppt_x"/>
                                          </p:val>
                                        </p:tav>
                                      </p:tavLst>
                                    </p:anim>
                                    <p:anim calcmode="lin" valueType="num">
                                      <p:cBhvr additive="base">
                                        <p:cTn id="8" dur="1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10"/>
                            </p:stCondLst>
                            <p:childTnLst>
                              <p:par>
                                <p:cTn id="10" presetID="1"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smtClean="0">
                <a:solidFill>
                  <a:schemeClr val="tx1"/>
                </a:solidFill>
              </a:rPr>
              <a:t>Integración Continua</a:t>
            </a:r>
            <a:endParaRPr lang="es-ES" dirty="0">
              <a:solidFill>
                <a:schemeClr val="tx1"/>
              </a:solidFill>
            </a:endParaRPr>
          </a:p>
        </p:txBody>
      </p:sp>
      <p:sp>
        <p:nvSpPr>
          <p:cNvPr id="5" name="TextBox 4"/>
          <p:cNvSpPr txBox="1"/>
          <p:nvPr/>
        </p:nvSpPr>
        <p:spPr>
          <a:xfrm>
            <a:off x="457199" y="1583816"/>
            <a:ext cx="11646977" cy="2588401"/>
          </a:xfrm>
          <a:prstGeom prst="rect">
            <a:avLst/>
          </a:prstGeom>
          <a:noFill/>
        </p:spPr>
        <p:txBody>
          <a:bodyPr wrap="square" lIns="182880" tIns="146304" rIns="182880" bIns="146304" rtlCol="0">
            <a:spAutoFit/>
          </a:bodyPr>
          <a:lstStyle/>
          <a:p>
            <a:pPr>
              <a:lnSpc>
                <a:spcPct val="90000"/>
              </a:lnSpc>
              <a:spcAft>
                <a:spcPts val="600"/>
              </a:spcAft>
            </a:pPr>
            <a:r>
              <a:rPr lang="es-ES" sz="3200" dirty="0">
                <a:gradFill>
                  <a:gsLst>
                    <a:gs pos="2917">
                      <a:schemeClr val="tx1"/>
                    </a:gs>
                    <a:gs pos="30000">
                      <a:schemeClr val="tx1"/>
                    </a:gs>
                  </a:gsLst>
                  <a:lin ang="5400000" scaled="0"/>
                </a:gradFill>
                <a:latin typeface="+mj-lt"/>
              </a:rPr>
              <a:t>La integración continua consiste en hacer integraciones </a:t>
            </a:r>
            <a:r>
              <a:rPr lang="es-ES" sz="3200" b="1" dirty="0">
                <a:gradFill>
                  <a:gsLst>
                    <a:gs pos="2917">
                      <a:schemeClr val="tx1"/>
                    </a:gs>
                    <a:gs pos="30000">
                      <a:schemeClr val="tx1"/>
                    </a:gs>
                  </a:gsLst>
                  <a:lin ang="5400000" scaled="0"/>
                </a:gradFill>
                <a:latin typeface="+mj-lt"/>
              </a:rPr>
              <a:t>automáticas</a:t>
            </a:r>
            <a:r>
              <a:rPr lang="es-ES" sz="3200" dirty="0">
                <a:gradFill>
                  <a:gsLst>
                    <a:gs pos="2917">
                      <a:schemeClr val="tx1"/>
                    </a:gs>
                    <a:gs pos="30000">
                      <a:schemeClr val="tx1"/>
                    </a:gs>
                  </a:gsLst>
                  <a:lin ang="5400000" scaled="0"/>
                </a:gradFill>
                <a:latin typeface="+mj-lt"/>
              </a:rPr>
              <a:t> de un Proyecto lo más a menudo </a:t>
            </a:r>
            <a:r>
              <a:rPr lang="es-ES" sz="3200" dirty="0" smtClean="0">
                <a:gradFill>
                  <a:gsLst>
                    <a:gs pos="2917">
                      <a:schemeClr val="tx1"/>
                    </a:gs>
                    <a:gs pos="30000">
                      <a:schemeClr val="tx1"/>
                    </a:gs>
                  </a:gsLst>
                  <a:lin ang="5400000" scaled="0"/>
                </a:gradFill>
                <a:latin typeface="+mj-lt"/>
              </a:rPr>
              <a:t>posible </a:t>
            </a:r>
            <a:r>
              <a:rPr lang="es-ES" sz="3200" dirty="0">
                <a:gradFill>
                  <a:gsLst>
                    <a:gs pos="2917">
                      <a:schemeClr val="tx1"/>
                    </a:gs>
                    <a:gs pos="30000">
                      <a:schemeClr val="tx1"/>
                    </a:gs>
                  </a:gsLst>
                  <a:lin ang="5400000" scaled="0"/>
                </a:gradFill>
                <a:latin typeface="+mj-lt"/>
              </a:rPr>
              <a:t>para así detector fallos cuantos antes.</a:t>
            </a:r>
          </a:p>
          <a:p>
            <a:pPr>
              <a:lnSpc>
                <a:spcPct val="90000"/>
              </a:lnSpc>
              <a:spcAft>
                <a:spcPts val="600"/>
              </a:spcAft>
            </a:pPr>
            <a:r>
              <a:rPr lang="es-ES" sz="3200" dirty="0">
                <a:gradFill>
                  <a:gsLst>
                    <a:gs pos="2917">
                      <a:schemeClr val="tx1"/>
                    </a:gs>
                    <a:gs pos="30000">
                      <a:schemeClr val="tx1"/>
                    </a:gs>
                  </a:gsLst>
                  <a:lin ang="5400000" scaled="0"/>
                </a:gradFill>
                <a:latin typeface="+mj-lt"/>
              </a:rPr>
              <a:t>Entendemos por integración la </a:t>
            </a:r>
            <a:r>
              <a:rPr lang="es-ES" sz="3200" b="1" dirty="0">
                <a:gradFill>
                  <a:gsLst>
                    <a:gs pos="2917">
                      <a:schemeClr val="tx1"/>
                    </a:gs>
                    <a:gs pos="30000">
                      <a:schemeClr val="tx1"/>
                    </a:gs>
                  </a:gsLst>
                  <a:lin ang="5400000" scaled="0"/>
                </a:gradFill>
                <a:latin typeface="+mj-lt"/>
              </a:rPr>
              <a:t>compilación</a:t>
            </a:r>
            <a:r>
              <a:rPr lang="es-ES" sz="3200" dirty="0">
                <a:gradFill>
                  <a:gsLst>
                    <a:gs pos="2917">
                      <a:schemeClr val="tx1"/>
                    </a:gs>
                    <a:gs pos="30000">
                      <a:schemeClr val="tx1"/>
                    </a:gs>
                  </a:gsLst>
                  <a:lin ang="5400000" scaled="0"/>
                </a:gradFill>
                <a:latin typeface="+mj-lt"/>
              </a:rPr>
              <a:t> y ejecución de </a:t>
            </a:r>
            <a:r>
              <a:rPr lang="es-ES" sz="3200" b="1" dirty="0">
                <a:gradFill>
                  <a:gsLst>
                    <a:gs pos="2917">
                      <a:schemeClr val="tx1"/>
                    </a:gs>
                    <a:gs pos="30000">
                      <a:schemeClr val="tx1"/>
                    </a:gs>
                  </a:gsLst>
                  <a:lin ang="5400000" scaled="0"/>
                </a:gradFill>
                <a:latin typeface="+mj-lt"/>
              </a:rPr>
              <a:t>pruebas</a:t>
            </a:r>
            <a:r>
              <a:rPr lang="es-ES" sz="3200" dirty="0">
                <a:gradFill>
                  <a:gsLst>
                    <a:gs pos="2917">
                      <a:schemeClr val="tx1"/>
                    </a:gs>
                    <a:gs pos="30000">
                      <a:schemeClr val="tx1"/>
                    </a:gs>
                  </a:gsLst>
                  <a:lin ang="5400000" scaled="0"/>
                </a:gradFill>
                <a:latin typeface="+mj-lt"/>
              </a:rPr>
              <a:t>.</a:t>
            </a:r>
          </a:p>
        </p:txBody>
      </p:sp>
      <p:sp>
        <p:nvSpPr>
          <p:cNvPr id="6" name="TextBox 5"/>
          <p:cNvSpPr txBox="1"/>
          <p:nvPr/>
        </p:nvSpPr>
        <p:spPr>
          <a:xfrm>
            <a:off x="9342437" y="4173852"/>
            <a:ext cx="2883977" cy="738664"/>
          </a:xfrm>
          <a:prstGeom prst="rect">
            <a:avLst/>
          </a:prstGeom>
          <a:noFill/>
        </p:spPr>
        <p:txBody>
          <a:bodyPr wrap="square" lIns="182880" tIns="146304" rIns="182880" bIns="146304" rtlCol="0">
            <a:spAutoFit/>
          </a:bodyPr>
          <a:lstStyle/>
          <a:p>
            <a:pPr>
              <a:lnSpc>
                <a:spcPct val="90000"/>
              </a:lnSpc>
              <a:spcAft>
                <a:spcPts val="600"/>
              </a:spcAft>
            </a:pPr>
            <a:r>
              <a:rPr lang="es-ES" sz="3200" i="1" dirty="0" smtClean="0">
                <a:gradFill>
                  <a:gsLst>
                    <a:gs pos="2917">
                      <a:schemeClr val="tx1"/>
                    </a:gs>
                    <a:gs pos="30000">
                      <a:schemeClr val="tx1"/>
                    </a:gs>
                  </a:gsLst>
                  <a:lin ang="5400000" scaled="0"/>
                </a:gradFill>
                <a:latin typeface="+mj-lt"/>
              </a:rPr>
              <a:t>Wikipedia</a:t>
            </a:r>
            <a:endParaRPr lang="es-ES" sz="3200" i="1"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9437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solidFill>
                  <a:schemeClr val="tx1"/>
                </a:solidFill>
              </a:rPr>
              <a:t>Integración Continua</a:t>
            </a:r>
            <a:endParaRPr lang="es-ES" dirty="0">
              <a:solidFill>
                <a:schemeClr val="tx1"/>
              </a:solidFill>
            </a:endParaRPr>
          </a:p>
        </p:txBody>
      </p:sp>
      <p:sp>
        <p:nvSpPr>
          <p:cNvPr id="4" name="Text Placeholder 8"/>
          <p:cNvSpPr txBox="1">
            <a:spLocks/>
          </p:cNvSpPr>
          <p:nvPr/>
        </p:nvSpPr>
        <p:spPr>
          <a:xfrm>
            <a:off x="1831149" y="1960912"/>
            <a:ext cx="8089573" cy="30480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smtClean="0"/>
              <a:t>Workflow</a:t>
            </a:r>
            <a:endParaRPr lang="en-US" sz="1400" dirty="0"/>
          </a:p>
        </p:txBody>
      </p:sp>
      <p:pic>
        <p:nvPicPr>
          <p:cNvPr id="5"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122" y="4780312"/>
            <a:ext cx="1524170" cy="1524170"/>
          </a:xfrm>
          <a:prstGeom prst="rect">
            <a:avLst/>
          </a:prstGeom>
        </p:spPr>
      </p:pic>
      <p:pic>
        <p:nvPicPr>
          <p:cNvPr id="6"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237" y="4627912"/>
            <a:ext cx="1447970" cy="1447970"/>
          </a:xfrm>
          <a:prstGeom prst="rect">
            <a:avLst/>
          </a:prstGeom>
        </p:spPr>
      </p:pic>
      <p:sp>
        <p:nvSpPr>
          <p:cNvPr id="7" name="Rectángulo 7"/>
          <p:cNvSpPr/>
          <p:nvPr/>
        </p:nvSpPr>
        <p:spPr>
          <a:xfrm>
            <a:off x="2624464" y="2354262"/>
            <a:ext cx="2164830" cy="216483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8" name="Rectángulo 8"/>
          <p:cNvSpPr/>
          <p:nvPr/>
        </p:nvSpPr>
        <p:spPr>
          <a:xfrm>
            <a:off x="7132637" y="2354262"/>
            <a:ext cx="2164830" cy="216483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9" name="Rectángulo 9"/>
          <p:cNvSpPr/>
          <p:nvPr/>
        </p:nvSpPr>
        <p:spPr>
          <a:xfrm>
            <a:off x="2789237" y="3116262"/>
            <a:ext cx="1828800" cy="128305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0" name="Rectángulo 10"/>
          <p:cNvSpPr/>
          <p:nvPr/>
        </p:nvSpPr>
        <p:spPr>
          <a:xfrm>
            <a:off x="7300652" y="4789446"/>
            <a:ext cx="1828800" cy="52088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1" name="Rectángulo 11"/>
          <p:cNvSpPr/>
          <p:nvPr/>
        </p:nvSpPr>
        <p:spPr>
          <a:xfrm>
            <a:off x="7453052" y="4941846"/>
            <a:ext cx="1828800" cy="52088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2" name="Flecha derecha 12"/>
          <p:cNvSpPr/>
          <p:nvPr/>
        </p:nvSpPr>
        <p:spPr>
          <a:xfrm>
            <a:off x="4789294" y="2963862"/>
            <a:ext cx="2343343" cy="368650"/>
          </a:xfrm>
          <a:prstGeom prst="rightArrow">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bg2">
                  <a:lumMod val="10000"/>
                </a:schemeClr>
              </a:solidFill>
            </a:endParaRPr>
          </a:p>
        </p:txBody>
      </p:sp>
      <p:sp>
        <p:nvSpPr>
          <p:cNvPr id="13" name="Flecha izquierda 13"/>
          <p:cNvSpPr/>
          <p:nvPr/>
        </p:nvSpPr>
        <p:spPr>
          <a:xfrm>
            <a:off x="4084637" y="4941846"/>
            <a:ext cx="2895600" cy="410051"/>
          </a:xfrm>
          <a:prstGeom prst="leftArrow">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4" name="Flecha abajo 14"/>
          <p:cNvSpPr/>
          <p:nvPr/>
        </p:nvSpPr>
        <p:spPr>
          <a:xfrm>
            <a:off x="8047037" y="4519092"/>
            <a:ext cx="457200" cy="422754"/>
          </a:xfrm>
          <a:prstGeom prst="downArrow">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5" name="Text Placeholder 8"/>
          <p:cNvSpPr txBox="1">
            <a:spLocks/>
          </p:cNvSpPr>
          <p:nvPr/>
        </p:nvSpPr>
        <p:spPr>
          <a:xfrm>
            <a:off x="7675466" y="5047097"/>
            <a:ext cx="1362171" cy="30480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smtClean="0">
                <a:solidFill>
                  <a:schemeClr val="bg1"/>
                </a:solidFill>
              </a:rPr>
              <a:t>Resultados</a:t>
            </a:r>
            <a:endParaRPr lang="en-US" sz="1400" dirty="0">
              <a:solidFill>
                <a:schemeClr val="bg1"/>
              </a:solidFill>
            </a:endParaRPr>
          </a:p>
        </p:txBody>
      </p:sp>
      <p:sp>
        <p:nvSpPr>
          <p:cNvPr id="16" name="Text Placeholder 8"/>
          <p:cNvSpPr txBox="1">
            <a:spLocks/>
          </p:cNvSpPr>
          <p:nvPr/>
        </p:nvSpPr>
        <p:spPr>
          <a:xfrm>
            <a:off x="2789237" y="2412070"/>
            <a:ext cx="1828800" cy="55179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smtClean="0">
                <a:solidFill>
                  <a:schemeClr val="bg1"/>
                </a:solidFill>
              </a:rPr>
              <a:t>Repositorio de código</a:t>
            </a:r>
            <a:endParaRPr lang="en-US" sz="1400" dirty="0">
              <a:solidFill>
                <a:schemeClr val="bg1"/>
              </a:solidFill>
            </a:endParaRPr>
          </a:p>
        </p:txBody>
      </p:sp>
      <p:sp>
        <p:nvSpPr>
          <p:cNvPr id="17" name="Text Placeholder 8"/>
          <p:cNvSpPr txBox="1">
            <a:spLocks/>
          </p:cNvSpPr>
          <p:nvPr/>
        </p:nvSpPr>
        <p:spPr>
          <a:xfrm>
            <a:off x="7300652" y="2392843"/>
            <a:ext cx="1828800" cy="55179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smtClean="0">
                <a:solidFill>
                  <a:schemeClr val="bg1"/>
                </a:solidFill>
              </a:rPr>
              <a:t>Servidor BUILD</a:t>
            </a:r>
            <a:endParaRPr lang="en-US" sz="1400" dirty="0">
              <a:solidFill>
                <a:schemeClr val="bg1"/>
              </a:solidFill>
            </a:endParaRPr>
          </a:p>
        </p:txBody>
      </p:sp>
      <p:pic>
        <p:nvPicPr>
          <p:cNvPr id="18" name="Imagen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4700" y="4513527"/>
            <a:ext cx="533570" cy="533570"/>
          </a:xfrm>
          <a:prstGeom prst="rect">
            <a:avLst/>
          </a:prstGeom>
        </p:spPr>
      </p:pic>
      <p:sp>
        <p:nvSpPr>
          <p:cNvPr id="19" name="Flecha arriba 19"/>
          <p:cNvSpPr/>
          <p:nvPr/>
        </p:nvSpPr>
        <p:spPr>
          <a:xfrm>
            <a:off x="3387467" y="4519092"/>
            <a:ext cx="266785" cy="422754"/>
          </a:xfrm>
          <a:prstGeom prst="upArrow">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20" name="Text Placeholder 8"/>
          <p:cNvSpPr txBox="1">
            <a:spLocks/>
          </p:cNvSpPr>
          <p:nvPr/>
        </p:nvSpPr>
        <p:spPr>
          <a:xfrm>
            <a:off x="2554578" y="5885382"/>
            <a:ext cx="1682629" cy="4062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err="1" smtClean="0"/>
              <a:t>Desarrollador</a:t>
            </a:r>
            <a:endParaRPr lang="en-US" sz="1100" dirty="0"/>
          </a:p>
        </p:txBody>
      </p:sp>
      <p:sp>
        <p:nvSpPr>
          <p:cNvPr id="21" name="Text Placeholder 8"/>
          <p:cNvSpPr txBox="1">
            <a:spLocks/>
          </p:cNvSpPr>
          <p:nvPr/>
        </p:nvSpPr>
        <p:spPr>
          <a:xfrm>
            <a:off x="2774100" y="3141232"/>
            <a:ext cx="18288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smtClean="0">
                <a:solidFill>
                  <a:schemeClr val="tx1"/>
                </a:solidFill>
              </a:rPr>
              <a:t>App</a:t>
            </a:r>
            <a:endParaRPr lang="en-US" sz="1400" dirty="0">
              <a:solidFill>
                <a:schemeClr val="tx1"/>
              </a:solidFill>
            </a:endParaRPr>
          </a:p>
        </p:txBody>
      </p:sp>
      <p:sp>
        <p:nvSpPr>
          <p:cNvPr id="22" name="Rectángulo 22"/>
          <p:cNvSpPr/>
          <p:nvPr/>
        </p:nvSpPr>
        <p:spPr>
          <a:xfrm>
            <a:off x="2880831" y="3544233"/>
            <a:ext cx="1615337" cy="310325"/>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23" name="Rectángulo 23"/>
          <p:cNvSpPr/>
          <p:nvPr/>
        </p:nvSpPr>
        <p:spPr>
          <a:xfrm>
            <a:off x="2880831" y="3935610"/>
            <a:ext cx="1615337" cy="310325"/>
          </a:xfrm>
          <a:prstGeom prst="rect">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24" name="Text Placeholder 8"/>
          <p:cNvSpPr txBox="1">
            <a:spLocks/>
          </p:cNvSpPr>
          <p:nvPr/>
        </p:nvSpPr>
        <p:spPr>
          <a:xfrm>
            <a:off x="7939808" y="2983215"/>
            <a:ext cx="833486" cy="42829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smtClean="0">
                <a:solidFill>
                  <a:schemeClr val="bg1"/>
                </a:solidFill>
              </a:rPr>
              <a:t>Build</a:t>
            </a:r>
            <a:endParaRPr lang="en-US" sz="1400" dirty="0">
              <a:solidFill>
                <a:schemeClr val="bg1"/>
              </a:solidFill>
            </a:endParaRPr>
          </a:p>
        </p:txBody>
      </p:sp>
      <p:sp>
        <p:nvSpPr>
          <p:cNvPr id="25" name="Text Placeholder 8"/>
          <p:cNvSpPr txBox="1">
            <a:spLocks/>
          </p:cNvSpPr>
          <p:nvPr/>
        </p:nvSpPr>
        <p:spPr>
          <a:xfrm>
            <a:off x="7675466" y="3434341"/>
            <a:ext cx="1189644" cy="50126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smtClean="0">
                <a:solidFill>
                  <a:schemeClr val="bg1"/>
                </a:solidFill>
              </a:rPr>
              <a:t>Ejecutar tests Unitarios</a:t>
            </a:r>
            <a:endParaRPr lang="en-US" sz="1050" dirty="0">
              <a:solidFill>
                <a:schemeClr val="bg1"/>
              </a:solidFill>
            </a:endParaRPr>
          </a:p>
        </p:txBody>
      </p:sp>
      <p:pic>
        <p:nvPicPr>
          <p:cNvPr id="26" name="Imagen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18770" y="3411511"/>
            <a:ext cx="494690" cy="494690"/>
          </a:xfrm>
          <a:prstGeom prst="rect">
            <a:avLst/>
          </a:prstGeom>
        </p:spPr>
      </p:pic>
      <p:sp>
        <p:nvSpPr>
          <p:cNvPr id="27" name="Text Placeholder 8"/>
          <p:cNvSpPr txBox="1">
            <a:spLocks/>
          </p:cNvSpPr>
          <p:nvPr/>
        </p:nvSpPr>
        <p:spPr>
          <a:xfrm>
            <a:off x="2480384" y="4607642"/>
            <a:ext cx="878201" cy="30480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smtClean="0"/>
              <a:t>Commit</a:t>
            </a:r>
            <a:endParaRPr lang="en-US" sz="1100" dirty="0"/>
          </a:p>
        </p:txBody>
      </p:sp>
      <p:sp>
        <p:nvSpPr>
          <p:cNvPr id="28" name="Text Placeholder 8"/>
          <p:cNvSpPr txBox="1">
            <a:spLocks/>
          </p:cNvSpPr>
          <p:nvPr/>
        </p:nvSpPr>
        <p:spPr>
          <a:xfrm>
            <a:off x="2774099" y="3484912"/>
            <a:ext cx="1828800" cy="29057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smtClean="0">
                <a:solidFill>
                  <a:schemeClr val="bg1"/>
                </a:solidFill>
              </a:rPr>
              <a:t>Código</a:t>
            </a:r>
            <a:endParaRPr lang="en-US" sz="1400" dirty="0">
              <a:solidFill>
                <a:schemeClr val="bg1"/>
              </a:solidFill>
            </a:endParaRPr>
          </a:p>
        </p:txBody>
      </p:sp>
      <p:sp>
        <p:nvSpPr>
          <p:cNvPr id="29" name="Text Placeholder 8"/>
          <p:cNvSpPr txBox="1">
            <a:spLocks/>
          </p:cNvSpPr>
          <p:nvPr/>
        </p:nvSpPr>
        <p:spPr>
          <a:xfrm>
            <a:off x="2789237" y="3888155"/>
            <a:ext cx="1828800" cy="29057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smtClean="0">
                <a:solidFill>
                  <a:schemeClr val="bg1"/>
                </a:solidFill>
              </a:rPr>
              <a:t>Tests Unitarios</a:t>
            </a:r>
            <a:endParaRPr lang="en-US" sz="1400" dirty="0">
              <a:solidFill>
                <a:schemeClr val="bg1"/>
              </a:solidFill>
            </a:endParaRPr>
          </a:p>
        </p:txBody>
      </p:sp>
      <p:sp>
        <p:nvSpPr>
          <p:cNvPr id="30" name="Flecha curvada hacia arriba 30"/>
          <p:cNvSpPr/>
          <p:nvPr/>
        </p:nvSpPr>
        <p:spPr>
          <a:xfrm>
            <a:off x="7854842" y="3969334"/>
            <a:ext cx="830892" cy="480086"/>
          </a:xfrm>
          <a:prstGeom prst="curvedUpArrow">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solidFill>
                <a:schemeClr val="tx1"/>
              </a:solidFill>
            </a:endParaRPr>
          </a:p>
        </p:txBody>
      </p:sp>
      <p:sp>
        <p:nvSpPr>
          <p:cNvPr id="31" name="Elipse 31"/>
          <p:cNvSpPr/>
          <p:nvPr/>
        </p:nvSpPr>
        <p:spPr>
          <a:xfrm>
            <a:off x="1995922" y="4513527"/>
            <a:ext cx="480086" cy="48008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32" name="Elipse 32"/>
          <p:cNvSpPr/>
          <p:nvPr/>
        </p:nvSpPr>
        <p:spPr>
          <a:xfrm>
            <a:off x="7195380" y="2908144"/>
            <a:ext cx="480086" cy="48008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33" name="Elipse 33"/>
          <p:cNvSpPr/>
          <p:nvPr/>
        </p:nvSpPr>
        <p:spPr>
          <a:xfrm>
            <a:off x="7165575" y="3459352"/>
            <a:ext cx="480086" cy="480086"/>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34" name="Text Placeholder 8"/>
          <p:cNvSpPr txBox="1">
            <a:spLocks/>
          </p:cNvSpPr>
          <p:nvPr/>
        </p:nvSpPr>
        <p:spPr>
          <a:xfrm>
            <a:off x="2014162" y="4576256"/>
            <a:ext cx="429862" cy="3785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dirty="0" smtClean="0">
                <a:solidFill>
                  <a:schemeClr val="bg1"/>
                </a:solidFill>
              </a:rPr>
              <a:t>1º</a:t>
            </a:r>
            <a:endParaRPr lang="en-US" sz="1050" dirty="0">
              <a:solidFill>
                <a:schemeClr val="bg1"/>
              </a:solidFill>
            </a:endParaRPr>
          </a:p>
        </p:txBody>
      </p:sp>
      <p:sp>
        <p:nvSpPr>
          <p:cNvPr id="35" name="Text Placeholder 8"/>
          <p:cNvSpPr txBox="1">
            <a:spLocks/>
          </p:cNvSpPr>
          <p:nvPr/>
        </p:nvSpPr>
        <p:spPr>
          <a:xfrm>
            <a:off x="7220492" y="2987488"/>
            <a:ext cx="429862" cy="33701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dirty="0" smtClean="0">
                <a:solidFill>
                  <a:schemeClr val="bg1"/>
                </a:solidFill>
              </a:rPr>
              <a:t>2º</a:t>
            </a:r>
            <a:endParaRPr lang="en-US" sz="900" dirty="0">
              <a:solidFill>
                <a:schemeClr val="bg1"/>
              </a:solidFill>
            </a:endParaRPr>
          </a:p>
        </p:txBody>
      </p:sp>
      <p:sp>
        <p:nvSpPr>
          <p:cNvPr id="36" name="Text Placeholder 8"/>
          <p:cNvSpPr txBox="1">
            <a:spLocks/>
          </p:cNvSpPr>
          <p:nvPr/>
        </p:nvSpPr>
        <p:spPr>
          <a:xfrm>
            <a:off x="7223475" y="3550201"/>
            <a:ext cx="429862" cy="33701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dirty="0" smtClean="0">
                <a:solidFill>
                  <a:schemeClr val="bg1"/>
                </a:solidFill>
              </a:rPr>
              <a:t>3º</a:t>
            </a:r>
            <a:endParaRPr lang="en-US" sz="900" dirty="0">
              <a:solidFill>
                <a:schemeClr val="bg1"/>
              </a:solidFill>
            </a:endParaRPr>
          </a:p>
        </p:txBody>
      </p:sp>
    </p:spTree>
    <p:extLst>
      <p:ext uri="{BB962C8B-B14F-4D97-AF65-F5344CB8AC3E}">
        <p14:creationId xmlns:p14="http://schemas.microsoft.com/office/powerpoint/2010/main" val="550358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xEl>
                                              <p:pRg st="0" end="0"/>
                                            </p:txEl>
                                          </p:spTgt>
                                        </p:tgtEl>
                                        <p:attrNameLst>
                                          <p:attrName>style.visibility</p:attrName>
                                        </p:attrNameLst>
                                      </p:cBhvr>
                                      <p:to>
                                        <p:strVal val="visible"/>
                                      </p:to>
                                    </p:set>
                                    <p:animEffect transition="in" filter="fade">
                                      <p:cBhvr>
                                        <p:cTn id="22" dur="500"/>
                                        <p:tgtEl>
                                          <p:spTgt spid="34">
                                            <p:txEl>
                                              <p:pRg st="0" end="0"/>
                                            </p:txEl>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7">
                                            <p:txEl>
                                              <p:pRg st="0" end="0"/>
                                            </p:txEl>
                                          </p:spTgt>
                                        </p:tgtEl>
                                        <p:attrNameLst>
                                          <p:attrName>style.visibility</p:attrName>
                                        </p:attrNameLst>
                                      </p:cBhvr>
                                      <p:to>
                                        <p:strVal val="visible"/>
                                      </p:to>
                                    </p:set>
                                    <p:animEffect transition="in" filter="fade">
                                      <p:cBhvr>
                                        <p:cTn id="26" dur="500"/>
                                        <p:tgtEl>
                                          <p:spTgt spid="27">
                                            <p:txEl>
                                              <p:pRg st="0" end="0"/>
                                            </p:txEl>
                                          </p:spTgt>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6">
                                            <p:txEl>
                                              <p:pRg st="0" end="0"/>
                                            </p:txEl>
                                          </p:spTgt>
                                        </p:tgtEl>
                                        <p:attrNameLst>
                                          <p:attrName>style.visibility</p:attrName>
                                        </p:attrNameLst>
                                      </p:cBhvr>
                                      <p:to>
                                        <p:strVal val="visible"/>
                                      </p:to>
                                    </p:set>
                                    <p:animEffect transition="in" filter="fade">
                                      <p:cBhvr>
                                        <p:cTn id="44" dur="500"/>
                                        <p:tgtEl>
                                          <p:spTgt spid="16">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29">
                                            <p:txEl>
                                              <p:pRg st="0" end="0"/>
                                            </p:txEl>
                                          </p:spTgt>
                                        </p:tgtEl>
                                        <p:attrNameLst>
                                          <p:attrName>style.visibility</p:attrName>
                                        </p:attrNameLst>
                                      </p:cBhvr>
                                      <p:to>
                                        <p:strVal val="visible"/>
                                      </p:to>
                                    </p:set>
                                    <p:animEffect transition="in" filter="fade">
                                      <p:cBhvr>
                                        <p:cTn id="54" dur="1000"/>
                                        <p:tgtEl>
                                          <p:spTgt spid="29">
                                            <p:txEl>
                                              <p:pRg st="0" end="0"/>
                                            </p:txEl>
                                          </p:spTgt>
                                        </p:tgtEl>
                                      </p:cBhvr>
                                    </p:animEffect>
                                    <p:anim calcmode="lin" valueType="num">
                                      <p:cBhvr>
                                        <p:cTn id="55"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29">
                                            <p:txEl>
                                              <p:pRg st="0" end="0"/>
                                            </p:txEl>
                                          </p:spTgt>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fade">
                                      <p:cBhvr>
                                        <p:cTn id="59" dur="1000"/>
                                        <p:tgtEl>
                                          <p:spTgt spid="28">
                                            <p:txEl>
                                              <p:pRg st="0" end="0"/>
                                            </p:txEl>
                                          </p:spTgt>
                                        </p:tgtEl>
                                      </p:cBhvr>
                                    </p:animEffect>
                                    <p:anim calcmode="lin" valueType="num">
                                      <p:cBhvr>
                                        <p:cTn id="60"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1000"/>
                                        <p:tgtEl>
                                          <p:spTgt spid="22"/>
                                        </p:tgtEl>
                                      </p:cBhvr>
                                    </p:animEffect>
                                    <p:anim calcmode="lin" valueType="num">
                                      <p:cBhvr>
                                        <p:cTn id="65" dur="1000" fill="hold"/>
                                        <p:tgtEl>
                                          <p:spTgt spid="22"/>
                                        </p:tgtEl>
                                        <p:attrNameLst>
                                          <p:attrName>ppt_x</p:attrName>
                                        </p:attrNameLst>
                                      </p:cBhvr>
                                      <p:tavLst>
                                        <p:tav tm="0">
                                          <p:val>
                                            <p:strVal val="#ppt_x"/>
                                          </p:val>
                                        </p:tav>
                                        <p:tav tm="100000">
                                          <p:val>
                                            <p:strVal val="#ppt_x"/>
                                          </p:val>
                                        </p:tav>
                                      </p:tavLst>
                                    </p:anim>
                                    <p:anim calcmode="lin" valueType="num">
                                      <p:cBhvr>
                                        <p:cTn id="66" dur="1000" fill="hold"/>
                                        <p:tgtEl>
                                          <p:spTgt spid="22"/>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0"/>
                                  </p:stCondLst>
                                  <p:childTnLst>
                                    <p:set>
                                      <p:cBhvr>
                                        <p:cTn id="68" dur="1" fill="hold">
                                          <p:stCondLst>
                                            <p:cond delay="0"/>
                                          </p:stCondLst>
                                        </p:cTn>
                                        <p:tgtEl>
                                          <p:spTgt spid="21">
                                            <p:txEl>
                                              <p:pRg st="0" end="0"/>
                                            </p:txEl>
                                          </p:spTgt>
                                        </p:tgtEl>
                                        <p:attrNameLst>
                                          <p:attrName>style.visibility</p:attrName>
                                        </p:attrNameLst>
                                      </p:cBhvr>
                                      <p:to>
                                        <p:strVal val="visible"/>
                                      </p:to>
                                    </p:set>
                                    <p:animEffect transition="in" filter="fade">
                                      <p:cBhvr>
                                        <p:cTn id="69" dur="1000"/>
                                        <p:tgtEl>
                                          <p:spTgt spid="21">
                                            <p:txEl>
                                              <p:pRg st="0" end="0"/>
                                            </p:txEl>
                                          </p:spTgt>
                                        </p:tgtEl>
                                      </p:cBhvr>
                                    </p:animEffect>
                                    <p:anim calcmode="lin" valueType="num">
                                      <p:cBhvr>
                                        <p:cTn id="70"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71"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1000"/>
                                        <p:tgtEl>
                                          <p:spTgt spid="9"/>
                                        </p:tgtEl>
                                      </p:cBhvr>
                                    </p:animEffect>
                                    <p:anim calcmode="lin" valueType="num">
                                      <p:cBhvr>
                                        <p:cTn id="75" dur="1000" fill="hold"/>
                                        <p:tgtEl>
                                          <p:spTgt spid="9"/>
                                        </p:tgtEl>
                                        <p:attrNameLst>
                                          <p:attrName>ppt_x</p:attrName>
                                        </p:attrNameLst>
                                      </p:cBhvr>
                                      <p:tavLst>
                                        <p:tav tm="0">
                                          <p:val>
                                            <p:strVal val="#ppt_x"/>
                                          </p:val>
                                        </p:tav>
                                        <p:tav tm="100000">
                                          <p:val>
                                            <p:strVal val="#ppt_x"/>
                                          </p:val>
                                        </p:tav>
                                      </p:tavLst>
                                    </p:anim>
                                    <p:anim calcmode="lin" valueType="num">
                                      <p:cBhvr>
                                        <p:cTn id="7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fade">
                                      <p:cBhvr>
                                        <p:cTn id="84" dur="500"/>
                                        <p:tgtEl>
                                          <p:spTgt spid="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7">
                                            <p:txEl>
                                              <p:pRg st="0" end="0"/>
                                            </p:txEl>
                                          </p:spTgt>
                                        </p:tgtEl>
                                        <p:attrNameLst>
                                          <p:attrName>style.visibility</p:attrName>
                                        </p:attrNameLst>
                                      </p:cBhvr>
                                      <p:to>
                                        <p:strVal val="visible"/>
                                      </p:to>
                                    </p:set>
                                    <p:animEffect transition="in" filter="fade">
                                      <p:cBhvr>
                                        <p:cTn id="87" dur="500"/>
                                        <p:tgtEl>
                                          <p:spTgt spid="17">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5">
                                            <p:txEl>
                                              <p:pRg st="0" end="0"/>
                                            </p:txEl>
                                          </p:spTgt>
                                        </p:tgtEl>
                                        <p:attrNameLst>
                                          <p:attrName>style.visibility</p:attrName>
                                        </p:attrNameLst>
                                      </p:cBhvr>
                                      <p:to>
                                        <p:strVal val="visible"/>
                                      </p:to>
                                    </p:set>
                                    <p:animEffect transition="in" filter="fade">
                                      <p:cBhvr>
                                        <p:cTn id="95" dur="500"/>
                                        <p:tgtEl>
                                          <p:spTgt spid="35">
                                            <p:txEl>
                                              <p:pRg st="0" end="0"/>
                                            </p:tx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4">
                                            <p:txEl>
                                              <p:pRg st="0" end="0"/>
                                            </p:txEl>
                                          </p:spTgt>
                                        </p:tgtEl>
                                        <p:attrNameLst>
                                          <p:attrName>style.visibility</p:attrName>
                                        </p:attrNameLst>
                                      </p:cBhvr>
                                      <p:to>
                                        <p:strVal val="visible"/>
                                      </p:to>
                                    </p:set>
                                    <p:animEffect transition="in" filter="fade">
                                      <p:cBhvr>
                                        <p:cTn id="98" dur="500"/>
                                        <p:tgtEl>
                                          <p:spTgt spid="24">
                                            <p:txEl>
                                              <p:pRg st="0" end="0"/>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6">
                                            <p:txEl>
                                              <p:pRg st="0" end="0"/>
                                            </p:txEl>
                                          </p:spTgt>
                                        </p:tgtEl>
                                        <p:attrNameLst>
                                          <p:attrName>style.visibility</p:attrName>
                                        </p:attrNameLst>
                                      </p:cBhvr>
                                      <p:to>
                                        <p:strVal val="visible"/>
                                      </p:to>
                                    </p:set>
                                    <p:animEffect transition="in" filter="fade">
                                      <p:cBhvr>
                                        <p:cTn id="103" dur="500"/>
                                        <p:tgtEl>
                                          <p:spTgt spid="36">
                                            <p:txEl>
                                              <p:pRg st="0" end="0"/>
                                            </p:tx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3"/>
                                        </p:tgtEl>
                                        <p:attrNameLst>
                                          <p:attrName>style.visibility</p:attrName>
                                        </p:attrNameLst>
                                      </p:cBhvr>
                                      <p:to>
                                        <p:strVal val="visible"/>
                                      </p:to>
                                    </p:set>
                                    <p:animEffect transition="in" filter="fade">
                                      <p:cBhvr>
                                        <p:cTn id="106" dur="500"/>
                                        <p:tgtEl>
                                          <p:spTgt spid="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5">
                                            <p:txEl>
                                              <p:pRg st="0" end="0"/>
                                            </p:txEl>
                                          </p:spTgt>
                                        </p:tgtEl>
                                        <p:attrNameLst>
                                          <p:attrName>style.visibility</p:attrName>
                                        </p:attrNameLst>
                                      </p:cBhvr>
                                      <p:to>
                                        <p:strVal val="visible"/>
                                      </p:to>
                                    </p:set>
                                    <p:animEffect transition="in" filter="fade">
                                      <p:cBhvr>
                                        <p:cTn id="109" dur="500"/>
                                        <p:tgtEl>
                                          <p:spTgt spid="25">
                                            <p:txEl>
                                              <p:pRg st="0" end="0"/>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500"/>
                                        <p:tgtEl>
                                          <p:spTgt spid="2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500"/>
                                        <p:tgtEl>
                                          <p:spTgt spid="30"/>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4"/>
                                        </p:tgtEl>
                                        <p:attrNameLst>
                                          <p:attrName>style.visibility</p:attrName>
                                        </p:attrNameLst>
                                      </p:cBhvr>
                                      <p:to>
                                        <p:strVal val="visible"/>
                                      </p:to>
                                    </p:set>
                                    <p:animEffect transition="in" filter="fade">
                                      <p:cBhvr>
                                        <p:cTn id="120" dur="500"/>
                                        <p:tgtEl>
                                          <p:spTgt spid="1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0"/>
                                        </p:tgtEl>
                                        <p:attrNameLst>
                                          <p:attrName>style.visibility</p:attrName>
                                        </p:attrNameLst>
                                      </p:cBhvr>
                                      <p:to>
                                        <p:strVal val="visible"/>
                                      </p:to>
                                    </p:set>
                                    <p:animEffect transition="in" filter="fade">
                                      <p:cBhvr>
                                        <p:cTn id="123" dur="500"/>
                                        <p:tgtEl>
                                          <p:spTgt spid="10"/>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1"/>
                                        </p:tgtEl>
                                        <p:attrNameLst>
                                          <p:attrName>style.visibility</p:attrName>
                                        </p:attrNameLst>
                                      </p:cBhvr>
                                      <p:to>
                                        <p:strVal val="visible"/>
                                      </p:to>
                                    </p:set>
                                    <p:animEffect transition="in" filter="fade">
                                      <p:cBhvr>
                                        <p:cTn id="126" dur="500"/>
                                        <p:tgtEl>
                                          <p:spTgt spid="11"/>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5">
                                            <p:txEl>
                                              <p:pRg st="0" end="0"/>
                                            </p:txEl>
                                          </p:spTgt>
                                        </p:tgtEl>
                                        <p:attrNameLst>
                                          <p:attrName>style.visibility</p:attrName>
                                        </p:attrNameLst>
                                      </p:cBhvr>
                                      <p:to>
                                        <p:strVal val="visible"/>
                                      </p:to>
                                    </p:set>
                                    <p:animEffect transition="in" filter="fade">
                                      <p:cBhvr>
                                        <p:cTn id="129" dur="500"/>
                                        <p:tgtEl>
                                          <p:spTgt spid="15">
                                            <p:txEl>
                                              <p:pRg st="0" end="0"/>
                                            </p:txEl>
                                          </p:spTgt>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3"/>
                                        </p:tgtEl>
                                        <p:attrNameLst>
                                          <p:attrName>style.visibility</p:attrName>
                                        </p:attrNameLst>
                                      </p:cBhvr>
                                      <p:to>
                                        <p:strVal val="visible"/>
                                      </p:to>
                                    </p:set>
                                    <p:animEffect transition="in" filter="fade">
                                      <p:cBhvr>
                                        <p:cTn id="1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build="p"/>
      <p:bldP spid="16" grpId="0" build="p"/>
      <p:bldP spid="17" grpId="0" build="p"/>
      <p:bldP spid="19" grpId="0" animBg="1"/>
      <p:bldP spid="20" grpId="0" build="p"/>
      <p:bldP spid="21" grpId="0" build="p"/>
      <p:bldP spid="22" grpId="0" animBg="1"/>
      <p:bldP spid="23" grpId="0" animBg="1"/>
      <p:bldP spid="24" grpId="0" build="p"/>
      <p:bldP spid="25" grpId="0" build="p"/>
      <p:bldP spid="27" grpId="0" build="p"/>
      <p:bldP spid="28" grpId="0" build="p"/>
      <p:bldP spid="29" grpId="0" build="p"/>
      <p:bldP spid="30" grpId="0" animBg="1"/>
      <p:bldP spid="31" grpId="0" animBg="1"/>
      <p:bldP spid="32" grpId="0" animBg="1"/>
      <p:bldP spid="33" grpId="0" animBg="1"/>
      <p:bldP spid="34" grpId="0" build="p"/>
      <p:bldP spid="35" grpId="0" build="p"/>
      <p:bldP spid="3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49266"/>
          </a:xfrm>
        </p:spPr>
        <p:txBody>
          <a:bodyPr/>
          <a:lstStyle/>
          <a:p>
            <a:pPr lvl="0"/>
            <a:r>
              <a:rPr lang="en-US" dirty="0" smtClean="0"/>
              <a:t>Desarrollo</a:t>
            </a:r>
            <a:endParaRPr lang="en-US" dirty="0"/>
          </a:p>
          <a:p>
            <a:pPr lvl="1"/>
            <a:r>
              <a:rPr lang="en-US" dirty="0" smtClean="0"/>
              <a:t>Gorilla Player</a:t>
            </a:r>
            <a:endParaRPr lang="en-US" dirty="0"/>
          </a:p>
          <a:p>
            <a:pPr lvl="1"/>
            <a:r>
              <a:rPr lang="en-US" dirty="0" smtClean="0"/>
              <a:t>Continuous Coding</a:t>
            </a:r>
          </a:p>
          <a:p>
            <a:pPr lvl="1"/>
            <a:r>
              <a:rPr lang="en-US" dirty="0" smtClean="0"/>
              <a:t>Xamarin Inspector</a:t>
            </a:r>
          </a:p>
          <a:p>
            <a:pPr lvl="1"/>
            <a:endParaRPr lang="en-US" dirty="0"/>
          </a:p>
          <a:p>
            <a:pPr lvl="0"/>
            <a:r>
              <a:rPr lang="en-US" dirty="0" err="1" smtClean="0"/>
              <a:t>Pruebas</a:t>
            </a:r>
            <a:endParaRPr lang="en-US" dirty="0" smtClean="0"/>
          </a:p>
          <a:p>
            <a:pPr lvl="1"/>
            <a:r>
              <a:rPr lang="en-US" dirty="0" smtClean="0"/>
              <a:t>Xamarin Test Recorder</a:t>
            </a:r>
          </a:p>
          <a:p>
            <a:pPr lvl="1"/>
            <a:r>
              <a:rPr lang="en-US" dirty="0" smtClean="0"/>
              <a:t>Xamarin Test Cloud</a:t>
            </a:r>
          </a:p>
          <a:p>
            <a:pPr lvl="1"/>
            <a:endParaRPr lang="en-US" dirty="0" smtClean="0"/>
          </a:p>
          <a:p>
            <a:pPr lvl="0"/>
            <a:r>
              <a:rPr lang="en-US" dirty="0" smtClean="0"/>
              <a:t>CI</a:t>
            </a:r>
            <a:endParaRPr lang="en-US" dirty="0"/>
          </a:p>
          <a:p>
            <a:pPr lvl="1"/>
            <a:r>
              <a:rPr lang="en-US" dirty="0" smtClean="0"/>
              <a:t>Visual </a:t>
            </a:r>
            <a:r>
              <a:rPr lang="en-US" dirty="0" smtClean="0"/>
              <a:t>Studio Team </a:t>
            </a:r>
            <a:r>
              <a:rPr lang="en-US" dirty="0" smtClean="0"/>
              <a:t>Services</a:t>
            </a:r>
          </a:p>
          <a:p>
            <a:pPr lvl="1"/>
            <a:r>
              <a:rPr lang="en-US" dirty="0" err="1" smtClean="0"/>
              <a:t>HockeyApp</a:t>
            </a:r>
            <a:endParaRPr lang="en-US" dirty="0"/>
          </a:p>
        </p:txBody>
      </p:sp>
      <p:sp>
        <p:nvSpPr>
          <p:cNvPr id="3" name="Title 2"/>
          <p:cNvSpPr>
            <a:spLocks noGrp="1"/>
          </p:cNvSpPr>
          <p:nvPr>
            <p:ph type="title"/>
          </p:nvPr>
        </p:nvSpPr>
        <p:spPr/>
        <p:txBody>
          <a:bodyPr/>
          <a:lstStyle/>
          <a:p>
            <a:r>
              <a:rPr lang="es-ES" dirty="0" smtClean="0"/>
              <a:t>Agenda</a:t>
            </a:r>
            <a:endParaRPr lang="es-ES" dirty="0"/>
          </a:p>
        </p:txBody>
      </p:sp>
    </p:spTree>
    <p:extLst>
      <p:ext uri="{BB962C8B-B14F-4D97-AF65-F5344CB8AC3E}">
        <p14:creationId xmlns:p14="http://schemas.microsoft.com/office/powerpoint/2010/main" val="2110867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2">
                                            <p:txEl>
                                              <p:pRg st="9" end="9"/>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solidFill>
                  <a:schemeClr val="tx1"/>
                </a:solidFill>
              </a:rPr>
              <a:t>Visual Studio Team </a:t>
            </a:r>
            <a:r>
              <a:rPr lang="es-ES" dirty="0" err="1" smtClean="0">
                <a:solidFill>
                  <a:schemeClr val="tx1"/>
                </a:solidFill>
              </a:rPr>
              <a:t>Services</a:t>
            </a:r>
            <a:r>
              <a:rPr lang="es-ES" dirty="0" smtClean="0">
                <a:solidFill>
                  <a:schemeClr val="tx1"/>
                </a:solidFill>
              </a:rPr>
              <a:t> +  Xamarin + </a:t>
            </a:r>
            <a:r>
              <a:rPr lang="es-ES" dirty="0" err="1" smtClean="0">
                <a:solidFill>
                  <a:schemeClr val="tx1"/>
                </a:solidFill>
              </a:rPr>
              <a:t>MacInCloud</a:t>
            </a:r>
            <a:endParaRPr lang="es-ES" dirty="0">
              <a:solidFill>
                <a:schemeClr val="tx1"/>
              </a:solidFill>
            </a:endParaRPr>
          </a:p>
        </p:txBody>
      </p:sp>
      <p:sp>
        <p:nvSpPr>
          <p:cNvPr id="3" name="TextBox 2"/>
          <p:cNvSpPr txBox="1"/>
          <p:nvPr/>
        </p:nvSpPr>
        <p:spPr>
          <a:xfrm>
            <a:off x="457199" y="1583816"/>
            <a:ext cx="11646977" cy="4592026"/>
          </a:xfrm>
          <a:prstGeom prst="rect">
            <a:avLst/>
          </a:prstGeom>
          <a:noFill/>
        </p:spPr>
        <p:txBody>
          <a:bodyPr wrap="square" lIns="182880" tIns="146304" rIns="182880" bIns="146304" rtlCol="0">
            <a:spAutoFit/>
          </a:bodyPr>
          <a:lstStyle/>
          <a:p>
            <a:pPr>
              <a:lnSpc>
                <a:spcPct val="90000"/>
              </a:lnSpc>
              <a:spcAft>
                <a:spcPts val="600"/>
              </a:spcAft>
            </a:pPr>
            <a:r>
              <a:rPr lang="es-ES" sz="3200" dirty="0" smtClean="0">
                <a:gradFill>
                  <a:gsLst>
                    <a:gs pos="2917">
                      <a:schemeClr val="tx1"/>
                    </a:gs>
                    <a:gs pos="30000">
                      <a:schemeClr val="tx1"/>
                    </a:gs>
                  </a:gsLst>
                  <a:lin ang="5400000" scaled="0"/>
                </a:gradFill>
                <a:latin typeface="+mj-lt"/>
              </a:rPr>
              <a:t>Pasaremos diferentes </a:t>
            </a:r>
            <a:r>
              <a:rPr lang="es-ES" sz="3200" dirty="0" err="1" smtClean="0">
                <a:gradFill>
                  <a:gsLst>
                    <a:gs pos="2917">
                      <a:schemeClr val="tx1"/>
                    </a:gs>
                    <a:gs pos="30000">
                      <a:schemeClr val="tx1"/>
                    </a:gs>
                  </a:gsLst>
                  <a:lin ang="5400000" scaled="0"/>
                </a:gradFill>
                <a:latin typeface="+mj-lt"/>
              </a:rPr>
              <a:t>Builds</a:t>
            </a:r>
            <a:r>
              <a:rPr lang="es-ES" sz="3200" dirty="0" smtClean="0">
                <a:gradFill>
                  <a:gsLst>
                    <a:gs pos="2917">
                      <a:schemeClr val="tx1"/>
                    </a:gs>
                    <a:gs pos="30000">
                      <a:schemeClr val="tx1"/>
                    </a:gs>
                  </a:gsLst>
                  <a:lin ang="5400000" scaled="0"/>
                </a:gradFill>
                <a:latin typeface="+mj-lt"/>
              </a:rPr>
              <a:t> realizando la compilación y pasaremos diferentes pruebas de la App.</a:t>
            </a:r>
          </a:p>
          <a:p>
            <a:pPr>
              <a:lnSpc>
                <a:spcPct val="90000"/>
              </a:lnSpc>
              <a:spcAft>
                <a:spcPts val="600"/>
              </a:spcAft>
            </a:pPr>
            <a:endParaRPr lang="es-ES" sz="3200" dirty="0">
              <a:gradFill>
                <a:gsLst>
                  <a:gs pos="2917">
                    <a:schemeClr val="tx1"/>
                  </a:gs>
                  <a:gs pos="30000">
                    <a:schemeClr val="tx1"/>
                  </a:gs>
                </a:gsLst>
                <a:lin ang="5400000" scaled="0"/>
              </a:gradFill>
              <a:latin typeface="+mj-lt"/>
            </a:endParaRPr>
          </a:p>
          <a:p>
            <a:pPr>
              <a:lnSpc>
                <a:spcPct val="90000"/>
              </a:lnSpc>
              <a:spcAft>
                <a:spcPts val="600"/>
              </a:spcAft>
            </a:pPr>
            <a:r>
              <a:rPr lang="es-ES" sz="3200" dirty="0" smtClean="0">
                <a:gradFill>
                  <a:gsLst>
                    <a:gs pos="2917">
                      <a:schemeClr val="tx1"/>
                    </a:gs>
                    <a:gs pos="30000">
                      <a:schemeClr val="tx1"/>
                    </a:gs>
                  </a:gsLst>
                  <a:lin ang="5400000" scaled="0"/>
                </a:gradFill>
                <a:latin typeface="+mj-lt"/>
              </a:rPr>
              <a:t>Para Windows podemos utilizar la máquina </a:t>
            </a:r>
            <a:r>
              <a:rPr lang="es-ES" sz="3200" dirty="0" err="1" smtClean="0">
                <a:gradFill>
                  <a:gsLst>
                    <a:gs pos="2917">
                      <a:schemeClr val="tx1"/>
                    </a:gs>
                    <a:gs pos="30000">
                      <a:schemeClr val="tx1"/>
                    </a:gs>
                  </a:gsLst>
                  <a:lin ang="5400000" scaled="0"/>
                </a:gradFill>
                <a:latin typeface="+mj-lt"/>
              </a:rPr>
              <a:t>Hosted</a:t>
            </a:r>
            <a:r>
              <a:rPr lang="es-ES" sz="3200" dirty="0" smtClean="0">
                <a:gradFill>
                  <a:gsLst>
                    <a:gs pos="2917">
                      <a:schemeClr val="tx1"/>
                    </a:gs>
                    <a:gs pos="30000">
                      <a:schemeClr val="tx1"/>
                    </a:gs>
                  </a:gsLst>
                  <a:lin ang="5400000" scaled="0"/>
                </a:gradFill>
                <a:latin typeface="+mj-lt"/>
              </a:rPr>
              <a:t> proporcionada.</a:t>
            </a:r>
          </a:p>
          <a:p>
            <a:pPr>
              <a:lnSpc>
                <a:spcPct val="90000"/>
              </a:lnSpc>
              <a:spcAft>
                <a:spcPts val="600"/>
              </a:spcAft>
            </a:pPr>
            <a:endParaRPr lang="es-ES" sz="3200" dirty="0">
              <a:gradFill>
                <a:gsLst>
                  <a:gs pos="2917">
                    <a:schemeClr val="tx1"/>
                  </a:gs>
                  <a:gs pos="30000">
                    <a:schemeClr val="tx1"/>
                  </a:gs>
                </a:gsLst>
                <a:lin ang="5400000" scaled="0"/>
              </a:gradFill>
              <a:latin typeface="+mj-lt"/>
            </a:endParaRPr>
          </a:p>
          <a:p>
            <a:pPr>
              <a:lnSpc>
                <a:spcPct val="90000"/>
              </a:lnSpc>
              <a:spcAft>
                <a:spcPts val="600"/>
              </a:spcAft>
            </a:pPr>
            <a:r>
              <a:rPr lang="es-ES" sz="3200" dirty="0" smtClean="0">
                <a:gradFill>
                  <a:gsLst>
                    <a:gs pos="2917">
                      <a:schemeClr val="tx1"/>
                    </a:gs>
                    <a:gs pos="30000">
                      <a:schemeClr val="tx1"/>
                    </a:gs>
                  </a:gsLst>
                  <a:lin ang="5400000" scaled="0"/>
                </a:gradFill>
                <a:latin typeface="+mj-lt"/>
              </a:rPr>
              <a:t>Como novedad, para Mac se ofrece tras el </a:t>
            </a:r>
            <a:r>
              <a:rPr lang="es-ES" sz="3200" dirty="0" err="1" smtClean="0">
                <a:gradFill>
                  <a:gsLst>
                    <a:gs pos="2917">
                      <a:schemeClr val="tx1"/>
                    </a:gs>
                    <a:gs pos="30000">
                      <a:schemeClr val="tx1"/>
                    </a:gs>
                  </a:gsLst>
                  <a:lin ang="5400000" scaled="0"/>
                </a:gradFill>
                <a:latin typeface="+mj-lt"/>
              </a:rPr>
              <a:t>partnership</a:t>
            </a:r>
            <a:r>
              <a:rPr lang="es-ES" sz="3200" dirty="0" smtClean="0">
                <a:gradFill>
                  <a:gsLst>
                    <a:gs pos="2917">
                      <a:schemeClr val="tx1"/>
                    </a:gs>
                    <a:gs pos="30000">
                      <a:schemeClr val="tx1"/>
                    </a:gs>
                  </a:gsLst>
                  <a:lin ang="5400000" scaled="0"/>
                </a:gradFill>
                <a:latin typeface="+mj-lt"/>
              </a:rPr>
              <a:t> con </a:t>
            </a:r>
            <a:r>
              <a:rPr lang="es-ES" sz="3200" dirty="0" err="1" smtClean="0">
                <a:gradFill>
                  <a:gsLst>
                    <a:gs pos="2917">
                      <a:schemeClr val="tx1"/>
                    </a:gs>
                    <a:gs pos="30000">
                      <a:schemeClr val="tx1"/>
                    </a:gs>
                  </a:gsLst>
                  <a:lin ang="5400000" scaled="0"/>
                </a:gradFill>
                <a:latin typeface="+mj-lt"/>
              </a:rPr>
              <a:t>MacInCloud</a:t>
            </a:r>
            <a:r>
              <a:rPr lang="es-ES" sz="3200" dirty="0" smtClean="0">
                <a:gradFill>
                  <a:gsLst>
                    <a:gs pos="2917">
                      <a:schemeClr val="tx1"/>
                    </a:gs>
                    <a:gs pos="30000">
                      <a:schemeClr val="tx1"/>
                    </a:gs>
                  </a:gsLst>
                  <a:lin ang="5400000" scaled="0"/>
                </a:gradFill>
                <a:latin typeface="+mj-lt"/>
              </a:rPr>
              <a:t> máquina OSX con todo lo necesario preinstalado. Coste de 30$ al mes por agente.</a:t>
            </a:r>
            <a:endParaRPr lang="es-E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903246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2117164"/>
            <a:ext cx="5714935" cy="2751698"/>
          </a:xfrm>
        </p:spPr>
        <p:txBody>
          <a:bodyPr/>
          <a:lstStyle/>
          <a:p>
            <a:r>
              <a:rPr lang="es-ES" b="1" dirty="0" smtClean="0"/>
              <a:t>DEMO Team </a:t>
            </a:r>
            <a:r>
              <a:rPr lang="es-ES" b="1" dirty="0" err="1" smtClean="0"/>
              <a:t>Services</a:t>
            </a:r>
            <a:r>
              <a:rPr lang="es-ES" dirty="0" smtClean="0"/>
              <a:t/>
            </a:r>
            <a:br>
              <a:rPr lang="es-ES" dirty="0" smtClean="0"/>
            </a:br>
            <a:r>
              <a:rPr lang="es-ES" sz="4000" dirty="0" smtClean="0"/>
              <a:t>CI de App Xamarin</a:t>
            </a:r>
            <a:endParaRPr lang="es-ES" dirty="0"/>
          </a:p>
        </p:txBody>
      </p:sp>
      <p:pic>
        <p:nvPicPr>
          <p:cNvPr id="7" name="Picture Placeholder 6"/>
          <p:cNvPicPr>
            <a:picLocks noGrp="1" noChangeAspect="1"/>
          </p:cNvPicPr>
          <p:nvPr>
            <p:ph type="pic" sz="quarter" idx="10"/>
          </p:nvPr>
        </p:nvPicPr>
        <p:blipFill>
          <a:blip r:embed="rId2"/>
          <a:srcRect l="31088" r="31088"/>
          <a:stretch>
            <a:fillRect/>
          </a:stretch>
        </p:blipFill>
        <p:spPr/>
      </p:pic>
    </p:spTree>
    <p:extLst>
      <p:ext uri="{BB962C8B-B14F-4D97-AF65-F5344CB8AC3E}">
        <p14:creationId xmlns:p14="http://schemas.microsoft.com/office/powerpoint/2010/main" val="202621647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199" y="1583816"/>
            <a:ext cx="11646977" cy="5266057"/>
          </a:xfrm>
          <a:prstGeom prst="rect">
            <a:avLst/>
          </a:prstGeom>
          <a:noFill/>
        </p:spPr>
        <p:txBody>
          <a:bodyPr wrap="square" lIns="182880" tIns="146304" rIns="182880" bIns="146304" rtlCol="0">
            <a:spAutoFit/>
          </a:bodyPr>
          <a:lstStyle/>
          <a:p>
            <a:pPr>
              <a:lnSpc>
                <a:spcPct val="90000"/>
              </a:lnSpc>
              <a:spcAft>
                <a:spcPts val="600"/>
              </a:spcAft>
            </a:pPr>
            <a:r>
              <a:rPr lang="es-ES" sz="3200" dirty="0" smtClean="0">
                <a:gradFill>
                  <a:gsLst>
                    <a:gs pos="2917">
                      <a:schemeClr val="tx1"/>
                    </a:gs>
                    <a:gs pos="30000">
                      <a:schemeClr val="tx1"/>
                    </a:gs>
                  </a:gsLst>
                  <a:lin ang="5400000" scaled="0"/>
                </a:gradFill>
                <a:latin typeface="+mj-lt"/>
              </a:rPr>
              <a:t>Sin apenas esfuerzo:</a:t>
            </a:r>
          </a:p>
          <a:p>
            <a:pPr marL="457200" indent="-457200">
              <a:lnSpc>
                <a:spcPct val="90000"/>
              </a:lnSpc>
              <a:spcAft>
                <a:spcPts val="600"/>
              </a:spcAft>
              <a:buFont typeface="Arial" panose="020B0604020202020204" pitchFamily="34" charset="0"/>
              <a:buChar char="•"/>
            </a:pPr>
            <a:r>
              <a:rPr lang="es-ES" sz="3200" b="1" dirty="0" smtClean="0">
                <a:gradFill>
                  <a:gsLst>
                    <a:gs pos="2917">
                      <a:schemeClr val="tx1"/>
                    </a:gs>
                    <a:gs pos="30000">
                      <a:schemeClr val="tx1"/>
                    </a:gs>
                  </a:gsLst>
                  <a:lin ang="5400000" scaled="0"/>
                </a:gradFill>
                <a:latin typeface="+mj-lt"/>
              </a:rPr>
              <a:t>Distribución</a:t>
            </a:r>
            <a:r>
              <a:rPr lang="es-ES" sz="3200" dirty="0" smtClean="0">
                <a:gradFill>
                  <a:gsLst>
                    <a:gs pos="2917">
                      <a:schemeClr val="tx1"/>
                    </a:gs>
                    <a:gs pos="30000">
                      <a:schemeClr val="tx1"/>
                    </a:gs>
                  </a:gsLst>
                  <a:lin ang="5400000" scaled="0"/>
                </a:gradFill>
                <a:latin typeface="+mj-lt"/>
              </a:rPr>
              <a:t>: Gestión de paquetes y versiones sencilla y completa.</a:t>
            </a:r>
          </a:p>
          <a:p>
            <a:pPr marL="457200" indent="-457200">
              <a:lnSpc>
                <a:spcPct val="90000"/>
              </a:lnSpc>
              <a:spcAft>
                <a:spcPts val="600"/>
              </a:spcAft>
              <a:buFont typeface="Arial" panose="020B0604020202020204" pitchFamily="34" charset="0"/>
              <a:buChar char="•"/>
            </a:pPr>
            <a:r>
              <a:rPr lang="es-ES" sz="3200" dirty="0" smtClean="0">
                <a:gradFill>
                  <a:gsLst>
                    <a:gs pos="2917">
                      <a:schemeClr val="tx1"/>
                    </a:gs>
                    <a:gs pos="30000">
                      <a:schemeClr val="tx1"/>
                    </a:gs>
                  </a:gsLst>
                  <a:lin ang="5400000" scaled="0"/>
                </a:gradFill>
                <a:latin typeface="+mj-lt"/>
              </a:rPr>
              <a:t>Gestión avanzada de equipos y </a:t>
            </a:r>
            <a:r>
              <a:rPr lang="es-ES" sz="3200" b="1" dirty="0" smtClean="0">
                <a:gradFill>
                  <a:gsLst>
                    <a:gs pos="2917">
                      <a:schemeClr val="tx1"/>
                    </a:gs>
                    <a:gs pos="30000">
                      <a:schemeClr val="tx1"/>
                    </a:gs>
                  </a:gsLst>
                  <a:lin ang="5400000" scaled="0"/>
                </a:gradFill>
                <a:latin typeface="+mj-lt"/>
              </a:rPr>
              <a:t>usuarios</a:t>
            </a:r>
            <a:r>
              <a:rPr lang="es-ES" sz="3200" dirty="0" smtClean="0">
                <a:gradFill>
                  <a:gsLst>
                    <a:gs pos="2917">
                      <a:schemeClr val="tx1"/>
                    </a:gs>
                    <a:gs pos="30000">
                      <a:schemeClr val="tx1"/>
                    </a:gs>
                  </a:gsLst>
                  <a:lin ang="5400000" scaled="0"/>
                </a:gradFill>
                <a:latin typeface="+mj-lt"/>
              </a:rPr>
              <a:t>.</a:t>
            </a:r>
          </a:p>
          <a:p>
            <a:pPr marL="457200" indent="-457200">
              <a:lnSpc>
                <a:spcPct val="90000"/>
              </a:lnSpc>
              <a:spcAft>
                <a:spcPts val="600"/>
              </a:spcAft>
              <a:buFont typeface="Arial" panose="020B0604020202020204" pitchFamily="34" charset="0"/>
              <a:buChar char="•"/>
            </a:pPr>
            <a:r>
              <a:rPr lang="es-ES" sz="3200" b="1" dirty="0" smtClean="0">
                <a:gradFill>
                  <a:gsLst>
                    <a:gs pos="2917">
                      <a:schemeClr val="tx1"/>
                    </a:gs>
                    <a:gs pos="30000">
                      <a:schemeClr val="tx1"/>
                    </a:gs>
                  </a:gsLst>
                  <a:lin ang="5400000" scaled="0"/>
                </a:gradFill>
                <a:latin typeface="+mj-lt"/>
              </a:rPr>
              <a:t>Comunicación</a:t>
            </a:r>
            <a:r>
              <a:rPr lang="es-ES" sz="3200" dirty="0" smtClean="0">
                <a:gradFill>
                  <a:gsLst>
                    <a:gs pos="2917">
                      <a:schemeClr val="tx1"/>
                    </a:gs>
                    <a:gs pos="30000">
                      <a:schemeClr val="tx1"/>
                    </a:gs>
                  </a:gsLst>
                  <a:lin ang="5400000" scaled="0"/>
                </a:gradFill>
                <a:latin typeface="+mj-lt"/>
              </a:rPr>
              <a:t> directa: Posibilidad de </a:t>
            </a:r>
            <a:r>
              <a:rPr lang="es-ES" sz="3200" dirty="0" err="1" smtClean="0">
                <a:gradFill>
                  <a:gsLst>
                    <a:gs pos="2917">
                      <a:schemeClr val="tx1"/>
                    </a:gs>
                    <a:gs pos="30000">
                      <a:schemeClr val="tx1"/>
                    </a:gs>
                  </a:gsLst>
                  <a:lin ang="5400000" scaled="0"/>
                </a:gradFill>
                <a:latin typeface="+mj-lt"/>
              </a:rPr>
              <a:t>feedback</a:t>
            </a:r>
            <a:r>
              <a:rPr lang="es-ES" sz="3200" dirty="0" smtClean="0">
                <a:gradFill>
                  <a:gsLst>
                    <a:gs pos="2917">
                      <a:schemeClr val="tx1"/>
                    </a:gs>
                    <a:gs pos="30000">
                      <a:schemeClr val="tx1"/>
                    </a:gs>
                  </a:gsLst>
                  <a:lin ang="5400000" scaled="0"/>
                </a:gradFill>
                <a:latin typeface="+mj-lt"/>
              </a:rPr>
              <a:t>.</a:t>
            </a:r>
          </a:p>
          <a:p>
            <a:pPr marL="457200" indent="-457200">
              <a:lnSpc>
                <a:spcPct val="90000"/>
              </a:lnSpc>
              <a:spcAft>
                <a:spcPts val="600"/>
              </a:spcAft>
              <a:buFont typeface="Arial" panose="020B0604020202020204" pitchFamily="34" charset="0"/>
              <a:buChar char="•"/>
            </a:pPr>
            <a:r>
              <a:rPr lang="es-ES" sz="3200" b="1" dirty="0" smtClean="0">
                <a:gradFill>
                  <a:gsLst>
                    <a:gs pos="2917">
                      <a:schemeClr val="tx1"/>
                    </a:gs>
                    <a:gs pos="30000">
                      <a:schemeClr val="tx1"/>
                    </a:gs>
                  </a:gsLst>
                  <a:lin ang="5400000" scaled="0"/>
                </a:gradFill>
                <a:latin typeface="+mj-lt"/>
              </a:rPr>
              <a:t>Multiplataforma</a:t>
            </a:r>
            <a:r>
              <a:rPr lang="es-ES" sz="3200" dirty="0" smtClean="0">
                <a:gradFill>
                  <a:gsLst>
                    <a:gs pos="2917">
                      <a:schemeClr val="tx1"/>
                    </a:gs>
                    <a:gs pos="30000">
                      <a:schemeClr val="tx1"/>
                    </a:gs>
                  </a:gsLst>
                  <a:lin ang="5400000" scaled="0"/>
                </a:gradFill>
                <a:latin typeface="+mj-lt"/>
              </a:rPr>
              <a:t> e integrado con gran cantidad de herramientas.</a:t>
            </a:r>
          </a:p>
          <a:p>
            <a:pPr marL="457200" indent="-457200">
              <a:lnSpc>
                <a:spcPct val="90000"/>
              </a:lnSpc>
              <a:spcAft>
                <a:spcPts val="600"/>
              </a:spcAft>
              <a:buFont typeface="Arial" panose="020B0604020202020204" pitchFamily="34" charset="0"/>
              <a:buChar char="•"/>
            </a:pPr>
            <a:endParaRPr lang="es-ES" sz="3200" dirty="0" smtClean="0">
              <a:gradFill>
                <a:gsLst>
                  <a:gs pos="2917">
                    <a:schemeClr val="tx1"/>
                  </a:gs>
                  <a:gs pos="30000">
                    <a:schemeClr val="tx1"/>
                  </a:gs>
                </a:gsLst>
                <a:lin ang="5400000" scaled="0"/>
              </a:gradFill>
              <a:latin typeface="+mj-lt"/>
            </a:endParaRPr>
          </a:p>
          <a:p>
            <a:pPr>
              <a:lnSpc>
                <a:spcPct val="90000"/>
              </a:lnSpc>
              <a:spcAft>
                <a:spcPts val="600"/>
              </a:spcAft>
            </a:pPr>
            <a:r>
              <a:rPr lang="es-ES" sz="3200" dirty="0" smtClean="0">
                <a:gradFill>
                  <a:gsLst>
                    <a:gs pos="2917">
                      <a:schemeClr val="tx1"/>
                    </a:gs>
                    <a:gs pos="30000">
                      <a:schemeClr val="tx1"/>
                    </a:gs>
                  </a:gsLst>
                  <a:lin ang="5400000" scaled="0"/>
                </a:gradFill>
                <a:latin typeface="+mj-lt"/>
              </a:rPr>
              <a:t>Además:</a:t>
            </a:r>
          </a:p>
          <a:p>
            <a:pPr marL="457200" indent="-457200">
              <a:lnSpc>
                <a:spcPct val="90000"/>
              </a:lnSpc>
              <a:spcAft>
                <a:spcPts val="600"/>
              </a:spcAft>
              <a:buFont typeface="Arial" panose="020B0604020202020204" pitchFamily="34" charset="0"/>
              <a:buChar char="•"/>
            </a:pPr>
            <a:r>
              <a:rPr lang="es-ES" sz="3200" b="1" dirty="0" smtClean="0">
                <a:gradFill>
                  <a:gsLst>
                    <a:gs pos="2917">
                      <a:schemeClr val="tx1"/>
                    </a:gs>
                    <a:gs pos="30000">
                      <a:schemeClr val="tx1"/>
                    </a:gs>
                  </a:gsLst>
                  <a:lin ang="5400000" scaled="0"/>
                </a:gradFill>
                <a:latin typeface="+mj-lt"/>
              </a:rPr>
              <a:t>Reporte</a:t>
            </a:r>
            <a:r>
              <a:rPr lang="es-ES" sz="3200" dirty="0" smtClean="0">
                <a:gradFill>
                  <a:gsLst>
                    <a:gs pos="2917">
                      <a:schemeClr val="tx1"/>
                    </a:gs>
                    <a:gs pos="30000">
                      <a:schemeClr val="tx1"/>
                    </a:gs>
                  </a:gsLst>
                  <a:lin ang="5400000" scaled="0"/>
                </a:gradFill>
                <a:latin typeface="+mj-lt"/>
              </a:rPr>
              <a:t> de errores y excepciones.</a:t>
            </a:r>
            <a:endParaRPr lang="es-ES" sz="3200" dirty="0">
              <a:gradFill>
                <a:gsLst>
                  <a:gs pos="2917">
                    <a:schemeClr val="tx1"/>
                  </a:gs>
                  <a:gs pos="30000">
                    <a:schemeClr val="tx1"/>
                  </a:gs>
                </a:gsLst>
                <a:lin ang="5400000" scaled="0"/>
              </a:gradFill>
              <a:latin typeface="+mj-lt"/>
            </a:endParaRPr>
          </a:p>
        </p:txBody>
      </p:sp>
      <p:pic>
        <p:nvPicPr>
          <p:cNvPr id="1026" name="Picture 2" descr="http://hockeyapp.net/press/HockeyAppLogo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7" y="601662"/>
            <a:ext cx="3657600" cy="529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824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2117164"/>
            <a:ext cx="5714935" cy="2751698"/>
          </a:xfrm>
        </p:spPr>
        <p:txBody>
          <a:bodyPr/>
          <a:lstStyle/>
          <a:p>
            <a:r>
              <a:rPr lang="es-ES" b="1" dirty="0" smtClean="0"/>
              <a:t>DEMO </a:t>
            </a:r>
            <a:r>
              <a:rPr lang="es-ES" b="1" dirty="0" err="1" smtClean="0"/>
              <a:t>HockeyApp</a:t>
            </a:r>
            <a:r>
              <a:rPr lang="es-ES" dirty="0" smtClean="0"/>
              <a:t/>
            </a:r>
            <a:br>
              <a:rPr lang="es-ES" dirty="0" smtClean="0"/>
            </a:br>
            <a:r>
              <a:rPr lang="es-ES" sz="4000" dirty="0" smtClean="0"/>
              <a:t>Entrega Continua de App Xamarin</a:t>
            </a:r>
            <a:endParaRPr lang="es-ES" dirty="0"/>
          </a:p>
        </p:txBody>
      </p:sp>
      <p:pic>
        <p:nvPicPr>
          <p:cNvPr id="4" name="Picture Placeholder 3"/>
          <p:cNvPicPr>
            <a:picLocks noGrp="1" noChangeAspect="1"/>
          </p:cNvPicPr>
          <p:nvPr>
            <p:ph type="pic" sz="quarter" idx="10"/>
          </p:nvPr>
        </p:nvPicPr>
        <p:blipFill>
          <a:blip r:embed="rId2"/>
          <a:srcRect l="15471" r="15471"/>
          <a:stretch>
            <a:fillRect/>
          </a:stretch>
        </p:blipFill>
        <p:spPr/>
      </p:pic>
    </p:spTree>
    <p:extLst>
      <p:ext uri="{BB962C8B-B14F-4D97-AF65-F5344CB8AC3E}">
        <p14:creationId xmlns:p14="http://schemas.microsoft.com/office/powerpoint/2010/main" val="377863894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solidFill>
                  <a:schemeClr val="tx1"/>
                </a:solidFill>
              </a:rPr>
              <a:t>Conclusiones</a:t>
            </a:r>
            <a:endParaRPr lang="es-ES" dirty="0">
              <a:solidFill>
                <a:schemeClr val="tx1"/>
              </a:solidFill>
            </a:endParaRPr>
          </a:p>
        </p:txBody>
      </p:sp>
      <p:sp>
        <p:nvSpPr>
          <p:cNvPr id="3" name="TextBox 2"/>
          <p:cNvSpPr txBox="1"/>
          <p:nvPr/>
        </p:nvSpPr>
        <p:spPr>
          <a:xfrm>
            <a:off x="457199" y="1583816"/>
            <a:ext cx="11646977" cy="4592026"/>
          </a:xfrm>
          <a:prstGeom prst="rect">
            <a:avLst/>
          </a:prstGeom>
          <a:noFill/>
        </p:spPr>
        <p:txBody>
          <a:bodyPr wrap="square" lIns="182880" tIns="146304" rIns="182880" bIns="146304" rtlCol="0">
            <a:spAutoFit/>
          </a:bodyPr>
          <a:lstStyle/>
          <a:p>
            <a:pPr>
              <a:lnSpc>
                <a:spcPct val="90000"/>
              </a:lnSpc>
              <a:spcAft>
                <a:spcPts val="600"/>
              </a:spcAft>
            </a:pPr>
            <a:r>
              <a:rPr lang="es-ES" sz="3200" dirty="0" smtClean="0">
                <a:gradFill>
                  <a:gsLst>
                    <a:gs pos="2917">
                      <a:schemeClr val="tx1"/>
                    </a:gs>
                    <a:gs pos="30000">
                      <a:schemeClr val="tx1"/>
                    </a:gs>
                  </a:gsLst>
                  <a:lin ang="5400000" scaled="0"/>
                </a:gradFill>
                <a:latin typeface="+mj-lt"/>
              </a:rPr>
              <a:t>Si desarrollamos con </a:t>
            </a:r>
            <a:r>
              <a:rPr lang="es-ES" sz="3200" dirty="0" err="1" smtClean="0">
                <a:gradFill>
                  <a:gsLst>
                    <a:gs pos="2917">
                      <a:schemeClr val="tx1"/>
                    </a:gs>
                    <a:gs pos="30000">
                      <a:schemeClr val="tx1"/>
                    </a:gs>
                  </a:gsLst>
                  <a:lin ang="5400000" scaled="0"/>
                </a:gradFill>
                <a:latin typeface="+mj-lt"/>
              </a:rPr>
              <a:t>Xamarin.Forms</a:t>
            </a:r>
            <a:r>
              <a:rPr lang="es-ES" sz="3200" dirty="0" smtClean="0">
                <a:gradFill>
                  <a:gsLst>
                    <a:gs pos="2917">
                      <a:schemeClr val="tx1"/>
                    </a:gs>
                    <a:gs pos="30000">
                      <a:schemeClr val="tx1"/>
                    </a:gs>
                  </a:gsLst>
                  <a:lin ang="5400000" scaled="0"/>
                </a:gradFill>
                <a:latin typeface="+mj-lt"/>
              </a:rPr>
              <a:t> podemos tener un gran aumento de productividad, utilizando </a:t>
            </a:r>
            <a:r>
              <a:rPr lang="es-ES" sz="3200" dirty="0" err="1" smtClean="0">
                <a:gradFill>
                  <a:gsLst>
                    <a:gs pos="2917">
                      <a:schemeClr val="tx1"/>
                    </a:gs>
                    <a:gs pos="30000">
                      <a:schemeClr val="tx1"/>
                    </a:gs>
                  </a:gsLst>
                  <a:lin ang="5400000" scaled="0"/>
                </a:gradFill>
                <a:latin typeface="+mj-lt"/>
              </a:rPr>
              <a:t>Gorilla</a:t>
            </a:r>
            <a:r>
              <a:rPr lang="es-ES" sz="3200" dirty="0" smtClean="0">
                <a:gradFill>
                  <a:gsLst>
                    <a:gs pos="2917">
                      <a:schemeClr val="tx1"/>
                    </a:gs>
                    <a:gs pos="30000">
                      <a:schemeClr val="tx1"/>
                    </a:gs>
                  </a:gsLst>
                  <a:lin ang="5400000" scaled="0"/>
                </a:gradFill>
                <a:latin typeface="+mj-lt"/>
              </a:rPr>
              <a:t> Player y viendo cambios al vuelo.</a:t>
            </a:r>
          </a:p>
          <a:p>
            <a:pPr>
              <a:lnSpc>
                <a:spcPct val="90000"/>
              </a:lnSpc>
              <a:spcAft>
                <a:spcPts val="600"/>
              </a:spcAft>
            </a:pPr>
            <a:endParaRPr lang="es-ES" sz="3200" dirty="0">
              <a:gradFill>
                <a:gsLst>
                  <a:gs pos="2917">
                    <a:schemeClr val="tx1"/>
                  </a:gs>
                  <a:gs pos="30000">
                    <a:schemeClr val="tx1"/>
                  </a:gs>
                </a:gsLst>
                <a:lin ang="5400000" scaled="0"/>
              </a:gradFill>
              <a:latin typeface="+mj-lt"/>
            </a:endParaRPr>
          </a:p>
          <a:p>
            <a:pPr>
              <a:lnSpc>
                <a:spcPct val="90000"/>
              </a:lnSpc>
              <a:spcAft>
                <a:spcPts val="600"/>
              </a:spcAft>
            </a:pPr>
            <a:r>
              <a:rPr lang="es-ES" sz="3200" dirty="0" smtClean="0">
                <a:gradFill>
                  <a:gsLst>
                    <a:gs pos="2917">
                      <a:schemeClr val="tx1"/>
                    </a:gs>
                    <a:gs pos="30000">
                      <a:schemeClr val="tx1"/>
                    </a:gs>
                  </a:gsLst>
                  <a:lin ang="5400000" scaled="0"/>
                </a:gradFill>
                <a:latin typeface="+mj-lt"/>
              </a:rPr>
              <a:t>Si estamos desarrollando una parte que requiera gran cantidad de </a:t>
            </a:r>
            <a:r>
              <a:rPr lang="es-ES" sz="3200" dirty="0" err="1" smtClean="0">
                <a:gradFill>
                  <a:gsLst>
                    <a:gs pos="2917">
                      <a:schemeClr val="tx1"/>
                    </a:gs>
                    <a:gs pos="30000">
                      <a:schemeClr val="tx1"/>
                    </a:gs>
                  </a:gsLst>
                  <a:lin ang="5400000" scaled="0"/>
                </a:gradFill>
                <a:latin typeface="+mj-lt"/>
              </a:rPr>
              <a:t>feedback</a:t>
            </a:r>
            <a:r>
              <a:rPr lang="es-ES" sz="3200" dirty="0" smtClean="0">
                <a:gradFill>
                  <a:gsLst>
                    <a:gs pos="2917">
                      <a:schemeClr val="tx1"/>
                    </a:gs>
                    <a:gs pos="30000">
                      <a:schemeClr val="tx1"/>
                    </a:gs>
                  </a:gsLst>
                  <a:lin ang="5400000" scaled="0"/>
                </a:gradFill>
                <a:latin typeface="+mj-lt"/>
              </a:rPr>
              <a:t>, </a:t>
            </a:r>
            <a:r>
              <a:rPr lang="es-ES" sz="3200" dirty="0" err="1" smtClean="0">
                <a:gradFill>
                  <a:gsLst>
                    <a:gs pos="2917">
                      <a:schemeClr val="tx1"/>
                    </a:gs>
                    <a:gs pos="30000">
                      <a:schemeClr val="tx1"/>
                    </a:gs>
                  </a:gsLst>
                  <a:lin ang="5400000" scaled="0"/>
                </a:gradFill>
                <a:latin typeface="+mj-lt"/>
              </a:rPr>
              <a:t>Continuous</a:t>
            </a:r>
            <a:r>
              <a:rPr lang="es-ES" sz="3200" dirty="0" smtClean="0">
                <a:gradFill>
                  <a:gsLst>
                    <a:gs pos="2917">
                      <a:schemeClr val="tx1"/>
                    </a:gs>
                    <a:gs pos="30000">
                      <a:schemeClr val="tx1"/>
                    </a:gs>
                  </a:gsLst>
                  <a:lin ang="5400000" scaled="0"/>
                </a:gradFill>
                <a:latin typeface="+mj-lt"/>
              </a:rPr>
              <a:t> </a:t>
            </a:r>
            <a:r>
              <a:rPr lang="es-ES" sz="3200" dirty="0" err="1" smtClean="0">
                <a:gradFill>
                  <a:gsLst>
                    <a:gs pos="2917">
                      <a:schemeClr val="tx1"/>
                    </a:gs>
                    <a:gs pos="30000">
                      <a:schemeClr val="tx1"/>
                    </a:gs>
                  </a:gsLst>
                  <a:lin ang="5400000" scaled="0"/>
                </a:gradFill>
                <a:latin typeface="+mj-lt"/>
              </a:rPr>
              <a:t>Coding</a:t>
            </a:r>
            <a:r>
              <a:rPr lang="es-ES" sz="3200" dirty="0" smtClean="0">
                <a:gradFill>
                  <a:gsLst>
                    <a:gs pos="2917">
                      <a:schemeClr val="tx1"/>
                    </a:gs>
                    <a:gs pos="30000">
                      <a:schemeClr val="tx1"/>
                    </a:gs>
                  </a:gsLst>
                  <a:lin ang="5400000" scaled="0"/>
                </a:gradFill>
                <a:latin typeface="+mj-lt"/>
              </a:rPr>
              <a:t> puede sernos de gran utilidad.</a:t>
            </a:r>
          </a:p>
          <a:p>
            <a:pPr>
              <a:lnSpc>
                <a:spcPct val="90000"/>
              </a:lnSpc>
              <a:spcAft>
                <a:spcPts val="600"/>
              </a:spcAft>
            </a:pPr>
            <a:endParaRPr lang="es-ES" sz="3200" dirty="0">
              <a:gradFill>
                <a:gsLst>
                  <a:gs pos="2917">
                    <a:schemeClr val="tx1"/>
                  </a:gs>
                  <a:gs pos="30000">
                    <a:schemeClr val="tx1"/>
                  </a:gs>
                </a:gsLst>
                <a:lin ang="5400000" scaled="0"/>
              </a:gradFill>
              <a:latin typeface="+mj-lt"/>
            </a:endParaRPr>
          </a:p>
          <a:p>
            <a:pPr>
              <a:lnSpc>
                <a:spcPct val="90000"/>
              </a:lnSpc>
              <a:spcAft>
                <a:spcPts val="600"/>
              </a:spcAft>
            </a:pPr>
            <a:r>
              <a:rPr lang="es-ES" sz="3200" dirty="0" smtClean="0">
                <a:gradFill>
                  <a:gsLst>
                    <a:gs pos="2917">
                      <a:schemeClr val="tx1"/>
                    </a:gs>
                    <a:gs pos="30000">
                      <a:schemeClr val="tx1"/>
                    </a:gs>
                  </a:gsLst>
                  <a:lin ang="5400000" scaled="0"/>
                </a:gradFill>
                <a:latin typeface="+mj-lt"/>
              </a:rPr>
              <a:t>Si tenemos dudas o deseamos realizar consultas rápidas o realizar una inspección de un elemento concreto, Xamarin Inspector.</a:t>
            </a:r>
            <a:endParaRPr lang="es-E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813050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solidFill>
                  <a:schemeClr val="tx1"/>
                </a:solidFill>
              </a:rPr>
              <a:t>Conclusiones</a:t>
            </a:r>
            <a:endParaRPr lang="es-ES" dirty="0">
              <a:solidFill>
                <a:schemeClr val="tx1"/>
              </a:solidFill>
            </a:endParaRPr>
          </a:p>
        </p:txBody>
      </p:sp>
      <p:sp>
        <p:nvSpPr>
          <p:cNvPr id="3" name="TextBox 2"/>
          <p:cNvSpPr txBox="1"/>
          <p:nvPr/>
        </p:nvSpPr>
        <p:spPr>
          <a:xfrm>
            <a:off x="457199" y="1583816"/>
            <a:ext cx="11646977" cy="4592026"/>
          </a:xfrm>
          <a:prstGeom prst="rect">
            <a:avLst/>
          </a:prstGeom>
          <a:noFill/>
        </p:spPr>
        <p:txBody>
          <a:bodyPr wrap="square" lIns="182880" tIns="146304" rIns="182880" bIns="146304" rtlCol="0">
            <a:spAutoFit/>
          </a:bodyPr>
          <a:lstStyle/>
          <a:p>
            <a:pPr>
              <a:lnSpc>
                <a:spcPct val="90000"/>
              </a:lnSpc>
              <a:spcAft>
                <a:spcPts val="600"/>
              </a:spcAft>
            </a:pPr>
            <a:r>
              <a:rPr lang="es-ES" sz="3200" dirty="0" smtClean="0">
                <a:gradFill>
                  <a:gsLst>
                    <a:gs pos="2917">
                      <a:schemeClr val="tx1"/>
                    </a:gs>
                    <a:gs pos="30000">
                      <a:schemeClr val="tx1"/>
                    </a:gs>
                  </a:gsLst>
                  <a:lin ang="5400000" scaled="0"/>
                </a:gradFill>
                <a:latin typeface="+mj-lt"/>
              </a:rPr>
              <a:t>Todo desarrollador con subscripción Xamarin cuenta con 60 minutos de Test Cloud gratis. Aprovechadlos!</a:t>
            </a:r>
          </a:p>
          <a:p>
            <a:pPr>
              <a:lnSpc>
                <a:spcPct val="90000"/>
              </a:lnSpc>
              <a:spcAft>
                <a:spcPts val="600"/>
              </a:spcAft>
            </a:pPr>
            <a:endParaRPr lang="es-ES" sz="3200" dirty="0">
              <a:gradFill>
                <a:gsLst>
                  <a:gs pos="2917">
                    <a:schemeClr val="tx1"/>
                  </a:gs>
                  <a:gs pos="30000">
                    <a:schemeClr val="tx1"/>
                  </a:gs>
                </a:gsLst>
                <a:lin ang="5400000" scaled="0"/>
              </a:gradFill>
              <a:latin typeface="+mj-lt"/>
            </a:endParaRPr>
          </a:p>
          <a:p>
            <a:pPr>
              <a:lnSpc>
                <a:spcPct val="90000"/>
              </a:lnSpc>
              <a:spcAft>
                <a:spcPts val="600"/>
              </a:spcAft>
            </a:pPr>
            <a:r>
              <a:rPr lang="es-ES" sz="3200" dirty="0" smtClean="0">
                <a:gradFill>
                  <a:gsLst>
                    <a:gs pos="2917">
                      <a:schemeClr val="tx1"/>
                    </a:gs>
                    <a:gs pos="30000">
                      <a:schemeClr val="tx1"/>
                    </a:gs>
                  </a:gsLst>
                  <a:lin ang="5400000" scaled="0"/>
                </a:gradFill>
                <a:latin typeface="+mj-lt"/>
              </a:rPr>
              <a:t>Con Xamarin Test </a:t>
            </a:r>
            <a:r>
              <a:rPr lang="es-ES" sz="3200" dirty="0" err="1" smtClean="0">
                <a:gradFill>
                  <a:gsLst>
                    <a:gs pos="2917">
                      <a:schemeClr val="tx1"/>
                    </a:gs>
                    <a:gs pos="30000">
                      <a:schemeClr val="tx1"/>
                    </a:gs>
                  </a:gsLst>
                  <a:lin ang="5400000" scaled="0"/>
                </a:gradFill>
                <a:latin typeface="+mj-lt"/>
              </a:rPr>
              <a:t>Recorder</a:t>
            </a:r>
            <a:r>
              <a:rPr lang="es-ES" sz="3200" dirty="0" smtClean="0">
                <a:gradFill>
                  <a:gsLst>
                    <a:gs pos="2917">
                      <a:schemeClr val="tx1"/>
                    </a:gs>
                    <a:gs pos="30000">
                      <a:schemeClr val="tx1"/>
                    </a:gs>
                  </a:gsLst>
                  <a:lin ang="5400000" scaled="0"/>
                </a:gradFill>
                <a:latin typeface="+mj-lt"/>
              </a:rPr>
              <a:t>, crear pruebas de comportamiento de nuestra App es más fácil que nunca.</a:t>
            </a:r>
          </a:p>
          <a:p>
            <a:pPr>
              <a:lnSpc>
                <a:spcPct val="90000"/>
              </a:lnSpc>
              <a:spcAft>
                <a:spcPts val="600"/>
              </a:spcAft>
            </a:pPr>
            <a:endParaRPr lang="es-ES" sz="3200" dirty="0">
              <a:gradFill>
                <a:gsLst>
                  <a:gs pos="2917">
                    <a:schemeClr val="tx1"/>
                  </a:gs>
                  <a:gs pos="30000">
                    <a:schemeClr val="tx1"/>
                  </a:gs>
                </a:gsLst>
                <a:lin ang="5400000" scaled="0"/>
              </a:gradFill>
              <a:latin typeface="+mj-lt"/>
            </a:endParaRPr>
          </a:p>
          <a:p>
            <a:pPr>
              <a:lnSpc>
                <a:spcPct val="90000"/>
              </a:lnSpc>
              <a:spcAft>
                <a:spcPts val="600"/>
              </a:spcAft>
            </a:pPr>
            <a:r>
              <a:rPr lang="es-ES" sz="3200" dirty="0" smtClean="0">
                <a:gradFill>
                  <a:gsLst>
                    <a:gs pos="2917">
                      <a:schemeClr val="tx1"/>
                    </a:gs>
                    <a:gs pos="30000">
                      <a:schemeClr val="tx1"/>
                    </a:gs>
                  </a:gsLst>
                  <a:lin ang="5400000" scaled="0"/>
                </a:gradFill>
                <a:latin typeface="+mj-lt"/>
              </a:rPr>
              <a:t>Por último, y no por ello menos importante, podemos tener de forma rápida y sencilla un entorno de integración continua sin necesidad de preparar ni mantener “hierro”.</a:t>
            </a:r>
            <a:endParaRPr lang="es-E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629985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s-ES" dirty="0"/>
              <a:t>http://aka.ms/DOTNETT3S5</a:t>
            </a:r>
            <a:endParaRPr lang="es-ES" dirty="0"/>
          </a:p>
        </p:txBody>
      </p:sp>
      <p:pic>
        <p:nvPicPr>
          <p:cNvPr id="4" name="Picture Placeholder 3"/>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18015092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US" dirty="0" smtClean="0"/>
              <a:t>Javier Suárez Ruiz</a:t>
            </a:r>
            <a:endParaRPr lang="en-US" dirty="0"/>
          </a:p>
          <a:p>
            <a:pPr lvl="0"/>
            <a:r>
              <a:rPr lang="en-US" dirty="0" smtClean="0"/>
              <a:t>Plain Concepts</a:t>
            </a:r>
            <a:endParaRPr lang="en-US" dirty="0"/>
          </a:p>
          <a:p>
            <a:pPr lvl="0"/>
            <a:r>
              <a:rPr lang="en-US" dirty="0" smtClean="0"/>
              <a:t>@</a:t>
            </a:r>
            <a:r>
              <a:rPr lang="en-US" dirty="0" err="1" smtClean="0"/>
              <a:t>jsuarezruiz</a:t>
            </a:r>
            <a:endParaRPr lang="en-US" dirty="0"/>
          </a:p>
        </p:txBody>
      </p:sp>
      <p:sp>
        <p:nvSpPr>
          <p:cNvPr id="3" name="Text Placeholder 2"/>
          <p:cNvSpPr>
            <a:spLocks noGrp="1"/>
          </p:cNvSpPr>
          <p:nvPr>
            <p:ph type="body" sz="quarter" idx="13"/>
          </p:nvPr>
        </p:nvSpPr>
        <p:spPr/>
        <p:txBody>
          <a:bodyPr/>
          <a:lstStyle/>
          <a:p>
            <a:r>
              <a:rPr lang="es-ES" dirty="0"/>
              <a:t>http://aka.ms/DOTNETT3S5</a:t>
            </a:r>
            <a:endParaRPr lang="es-ES" dirty="0"/>
          </a:p>
        </p:txBody>
      </p:sp>
      <p:pic>
        <p:nvPicPr>
          <p:cNvPr id="5" name="Picture Placeholder 4"/>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3189369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37037" y="1212850"/>
            <a:ext cx="7924802" cy="4222694"/>
          </a:xfrm>
        </p:spPr>
        <p:txBody>
          <a:bodyPr/>
          <a:lstStyle/>
          <a:p>
            <a:r>
              <a:rPr lang="es-ES" sz="3200" dirty="0" smtClean="0"/>
              <a:t>Soy Windows Platform Development MVP, Xamarin </a:t>
            </a:r>
            <a:r>
              <a:rPr lang="es-ES" sz="3200" dirty="0" err="1" smtClean="0"/>
              <a:t>Certified</a:t>
            </a:r>
            <a:r>
              <a:rPr lang="es-ES" sz="3200" dirty="0" smtClean="0"/>
              <a:t> Developer y formo parte del equipo de Plain Concepts.</a:t>
            </a:r>
          </a:p>
          <a:p>
            <a:endParaRPr lang="es-ES" sz="3200" dirty="0"/>
          </a:p>
          <a:p>
            <a:r>
              <a:rPr lang="es-ES" sz="3200" dirty="0" smtClean="0"/>
              <a:t>Contacto:</a:t>
            </a:r>
          </a:p>
          <a:p>
            <a:r>
              <a:rPr lang="es-ES" sz="3200" dirty="0" smtClean="0"/>
              <a:t>Blog:		geeks.ms/blogs/</a:t>
            </a:r>
            <a:r>
              <a:rPr lang="es-ES" sz="3200" dirty="0" err="1" smtClean="0"/>
              <a:t>jsuarez</a:t>
            </a:r>
            <a:endParaRPr lang="es-ES" sz="3200" dirty="0" smtClean="0"/>
          </a:p>
          <a:p>
            <a:r>
              <a:rPr lang="es-ES" sz="3200" dirty="0" smtClean="0"/>
              <a:t>Mail:		javiersuarezruiz@hotmail.com</a:t>
            </a:r>
          </a:p>
          <a:p>
            <a:r>
              <a:rPr lang="es-ES" sz="3200" dirty="0" smtClean="0"/>
              <a:t>Twitter:	@</a:t>
            </a:r>
            <a:r>
              <a:rPr lang="es-ES" sz="3200" dirty="0" err="1" smtClean="0"/>
              <a:t>jsuarezruiz</a:t>
            </a:r>
            <a:endParaRPr lang="es-ES" sz="3200" dirty="0"/>
          </a:p>
        </p:txBody>
      </p:sp>
      <p:sp>
        <p:nvSpPr>
          <p:cNvPr id="3" name="Title 2"/>
          <p:cNvSpPr>
            <a:spLocks noGrp="1"/>
          </p:cNvSpPr>
          <p:nvPr>
            <p:ph type="title"/>
          </p:nvPr>
        </p:nvSpPr>
        <p:spPr/>
        <p:txBody>
          <a:bodyPr/>
          <a:lstStyle/>
          <a:p>
            <a:r>
              <a:rPr lang="es-ES" dirty="0" smtClean="0"/>
              <a:t>Javier Suárez Ruiz</a:t>
            </a:r>
            <a:endParaRPr lang="es-ES" dirty="0"/>
          </a:p>
        </p:txBody>
      </p:sp>
      <p:pic>
        <p:nvPicPr>
          <p:cNvPr id="5" name="Picture Placeholder 4"/>
          <p:cNvPicPr>
            <a:picLocks noGrp="1" noChangeAspect="1"/>
          </p:cNvPicPr>
          <p:nvPr>
            <p:ph type="pic" sz="quarter" idx="19"/>
          </p:nvPr>
        </p:nvPicPr>
        <p:blipFill>
          <a:blip r:embed="rId2"/>
          <a:srcRect/>
          <a:stretch>
            <a:fillRect/>
          </a:stretch>
        </p:blipFill>
        <p:spPr/>
      </p:pic>
      <p:pic>
        <p:nvPicPr>
          <p:cNvPr id="6" name="Picture 5" descr="https://www.desarrollaconmicrosoft.com/Areas/Dotnetspain2016/Content/Images/logo-plai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237" y="5021262"/>
            <a:ext cx="2297677" cy="914400"/>
          </a:xfrm>
          <a:prstGeom prst="rect">
            <a:avLst/>
          </a:prstGeom>
          <a:noFill/>
          <a:ln>
            <a:noFill/>
          </a:ln>
        </p:spPr>
      </p:pic>
    </p:spTree>
    <p:extLst>
      <p:ext uri="{BB962C8B-B14F-4D97-AF65-F5344CB8AC3E}">
        <p14:creationId xmlns:p14="http://schemas.microsoft.com/office/powerpoint/2010/main" val="13502635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Aumentando la productividad durante la fase de </a:t>
            </a:r>
            <a:r>
              <a:rPr lang="es-ES" b="1" dirty="0" smtClean="0"/>
              <a:t>desarrollo</a:t>
            </a:r>
            <a:endParaRPr lang="es-ES" b="1" dirty="0"/>
          </a:p>
        </p:txBody>
      </p:sp>
    </p:spTree>
    <p:extLst>
      <p:ext uri="{BB962C8B-B14F-4D97-AF65-F5344CB8AC3E}">
        <p14:creationId xmlns:p14="http://schemas.microsoft.com/office/powerpoint/2010/main" val="1373531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327352" y="2095700"/>
            <a:ext cx="8172952" cy="4537977"/>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
        <p:nvSpPr>
          <p:cNvPr id="11" name="Title 1"/>
          <p:cNvSpPr>
            <a:spLocks noGrp="1"/>
          </p:cNvSpPr>
          <p:nvPr>
            <p:ph type="title"/>
          </p:nvPr>
        </p:nvSpPr>
        <p:spPr>
          <a:xfrm>
            <a:off x="275482" y="295730"/>
            <a:ext cx="11887878" cy="917444"/>
          </a:xfrm>
        </p:spPr>
        <p:txBody>
          <a:bodyPr/>
          <a:lstStyle/>
          <a:p>
            <a:r>
              <a:rPr lang="en-US" sz="4488" b="1" dirty="0">
                <a:solidFill>
                  <a:schemeClr val="tx1"/>
                </a:solidFill>
              </a:rPr>
              <a:t>Xamarin</a:t>
            </a:r>
            <a:r>
              <a:rPr lang="en-US" sz="4488" dirty="0">
                <a:solidFill>
                  <a:schemeClr val="tx1"/>
                </a:solidFill>
              </a:rPr>
              <a:t>: </a:t>
            </a:r>
            <a:r>
              <a:rPr lang="en-US" sz="4488" dirty="0" err="1">
                <a:solidFill>
                  <a:schemeClr val="tx1"/>
                </a:solidFill>
              </a:rPr>
              <a:t>Aplicaciones</a:t>
            </a:r>
            <a:r>
              <a:rPr lang="en-US" sz="4488" dirty="0">
                <a:solidFill>
                  <a:schemeClr val="tx1"/>
                </a:solidFill>
              </a:rPr>
              <a:t> </a:t>
            </a:r>
            <a:r>
              <a:rPr lang="en-US" sz="4488" dirty="0" err="1">
                <a:solidFill>
                  <a:schemeClr val="tx1"/>
                </a:solidFill>
              </a:rPr>
              <a:t>nativas</a:t>
            </a:r>
            <a:r>
              <a:rPr lang="en-US" sz="4488" dirty="0">
                <a:solidFill>
                  <a:schemeClr val="tx1"/>
                </a:solidFill>
              </a:rPr>
              <a:t> </a:t>
            </a:r>
            <a:r>
              <a:rPr lang="en-US" sz="4488" dirty="0" err="1">
                <a:solidFill>
                  <a:schemeClr val="tx1"/>
                </a:solidFill>
              </a:rPr>
              <a:t>multiplataforma</a:t>
            </a:r>
            <a:endParaRPr lang="en-US" sz="4488" dirty="0">
              <a:solidFill>
                <a:schemeClr val="tx1"/>
              </a:solidFill>
            </a:endParaRPr>
          </a:p>
        </p:txBody>
      </p:sp>
    </p:spTree>
    <p:extLst>
      <p:ext uri="{BB962C8B-B14F-4D97-AF65-F5344CB8AC3E}">
        <p14:creationId xmlns:p14="http://schemas.microsoft.com/office/powerpoint/2010/main" val="14864839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776" y="1833402"/>
            <a:ext cx="2625449" cy="2625449"/>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3716" y="1855807"/>
            <a:ext cx="2552420" cy="255242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0246" y="1833402"/>
            <a:ext cx="2657056" cy="2657056"/>
          </a:xfrm>
          <a:prstGeom prst="rect">
            <a:avLst/>
          </a:prstGeom>
        </p:spPr>
      </p:pic>
      <p:sp>
        <p:nvSpPr>
          <p:cNvPr id="12" name="Title 11"/>
          <p:cNvSpPr>
            <a:spLocks noGrp="1"/>
          </p:cNvSpPr>
          <p:nvPr>
            <p:ph type="title"/>
          </p:nvPr>
        </p:nvSpPr>
        <p:spPr/>
        <p:txBody>
          <a:bodyPr/>
          <a:lstStyle/>
          <a:p>
            <a:r>
              <a:rPr lang="en-US" dirty="0" smtClean="0">
                <a:solidFill>
                  <a:schemeClr val="tx1"/>
                </a:solidFill>
              </a:rPr>
              <a:t>¿</a:t>
            </a:r>
            <a:r>
              <a:rPr lang="en-US" dirty="0" err="1" smtClean="0">
                <a:solidFill>
                  <a:schemeClr val="tx1"/>
                </a:solidFill>
              </a:rPr>
              <a:t>Qué</a:t>
            </a:r>
            <a:r>
              <a:rPr lang="en-US" dirty="0" smtClean="0">
                <a:solidFill>
                  <a:schemeClr val="tx1"/>
                </a:solidFill>
              </a:rPr>
              <a:t> hay de Nuevo </a:t>
            </a:r>
            <a:r>
              <a:rPr lang="en-US" dirty="0" err="1" smtClean="0">
                <a:solidFill>
                  <a:schemeClr val="tx1"/>
                </a:solidFill>
              </a:rPr>
              <a:t>en</a:t>
            </a:r>
            <a:r>
              <a:rPr lang="en-US" dirty="0" smtClean="0">
                <a:solidFill>
                  <a:schemeClr val="tx1"/>
                </a:solidFill>
              </a:rPr>
              <a:t> la </a:t>
            </a:r>
            <a:r>
              <a:rPr lang="en-US" dirty="0" err="1" smtClean="0">
                <a:solidFill>
                  <a:schemeClr val="tx1"/>
                </a:solidFill>
              </a:rPr>
              <a:t>plataforma</a:t>
            </a:r>
            <a:r>
              <a:rPr lang="en-US" dirty="0" smtClean="0">
                <a:solidFill>
                  <a:schemeClr val="tx1"/>
                </a:solidFill>
              </a:rPr>
              <a:t> </a:t>
            </a:r>
            <a:r>
              <a:rPr lang="en-US" dirty="0" smtClean="0">
                <a:solidFill>
                  <a:schemeClr val="tx1"/>
                </a:solidFill>
                <a:latin typeface="Segoe UI" charset="0"/>
                <a:ea typeface="Segoe UI" charset="0"/>
                <a:cs typeface="Segoe UI" charset="0"/>
              </a:rPr>
              <a:t>Xamarin</a:t>
            </a:r>
            <a:r>
              <a:rPr lang="en-US" dirty="0" smtClean="0">
                <a:solidFill>
                  <a:schemeClr val="tx1"/>
                </a:solidFill>
              </a:rPr>
              <a:t>?</a:t>
            </a:r>
            <a:endParaRPr lang="en-US" dirty="0">
              <a:solidFill>
                <a:schemeClr val="tx1"/>
              </a:solidFill>
            </a:endParaRPr>
          </a:p>
        </p:txBody>
      </p:sp>
      <p:sp>
        <p:nvSpPr>
          <p:cNvPr id="18" name="Rectangle 17"/>
          <p:cNvSpPr/>
          <p:nvPr/>
        </p:nvSpPr>
        <p:spPr>
          <a:xfrm>
            <a:off x="870909" y="4400470"/>
            <a:ext cx="2593180" cy="728125"/>
          </a:xfrm>
          <a:prstGeom prst="rect">
            <a:avLst/>
          </a:prstGeom>
        </p:spPr>
        <p:txBody>
          <a:bodyPr wrap="square">
            <a:spAutoFit/>
          </a:bodyPr>
          <a:lstStyle/>
          <a:p>
            <a:pPr algn="ctr" defTabSz="1122542" latinLnBrk="1" hangingPunct="0">
              <a:lnSpc>
                <a:spcPct val="110000"/>
              </a:lnSpc>
            </a:pPr>
            <a:r>
              <a:rPr lang="en-US" sz="1836" dirty="0" err="1">
                <a:latin typeface="Segoe UI Light" charset="0"/>
                <a:ea typeface="Segoe UI Light" charset="0"/>
                <a:cs typeface="Segoe UI Light" charset="0"/>
                <a:sym typeface="Segoe UI"/>
              </a:rPr>
              <a:t>Mejorada</a:t>
            </a:r>
            <a:r>
              <a:rPr lang="en-US" sz="1836" dirty="0">
                <a:latin typeface="Segoe UI Light" charset="0"/>
                <a:ea typeface="Segoe UI Light" charset="0"/>
                <a:cs typeface="Segoe UI Light" charset="0"/>
                <a:sym typeface="Segoe UI"/>
              </a:rPr>
              <a:t> la </a:t>
            </a:r>
            <a:r>
              <a:rPr lang="en-US" sz="1836" dirty="0" err="1">
                <a:latin typeface="Segoe UI Light" charset="0"/>
                <a:ea typeface="Segoe UI Light" charset="0"/>
                <a:cs typeface="Segoe UI Light" charset="0"/>
                <a:sym typeface="Segoe UI"/>
              </a:rPr>
              <a:t>integración</a:t>
            </a:r>
            <a:r>
              <a:rPr lang="en-US" sz="1836" dirty="0">
                <a:latin typeface="Segoe UI Light" charset="0"/>
                <a:ea typeface="Segoe UI Light" charset="0"/>
                <a:cs typeface="Segoe UI Light" charset="0"/>
                <a:sym typeface="Segoe UI"/>
              </a:rPr>
              <a:t> con VS</a:t>
            </a:r>
          </a:p>
        </p:txBody>
      </p:sp>
      <p:sp>
        <p:nvSpPr>
          <p:cNvPr id="20" name="Rectangle 19"/>
          <p:cNvSpPr/>
          <p:nvPr/>
        </p:nvSpPr>
        <p:spPr>
          <a:xfrm>
            <a:off x="3792890" y="4400470"/>
            <a:ext cx="2167892" cy="411149"/>
          </a:xfrm>
          <a:prstGeom prst="rect">
            <a:avLst/>
          </a:prstGeom>
        </p:spPr>
        <p:txBody>
          <a:bodyPr wrap="square">
            <a:spAutoFit/>
          </a:bodyPr>
          <a:lstStyle/>
          <a:p>
            <a:pPr algn="ctr" defTabSz="1122542" latinLnBrk="1" hangingPunct="0">
              <a:lnSpc>
                <a:spcPct val="110000"/>
              </a:lnSpc>
            </a:pPr>
            <a:r>
              <a:rPr lang="en-US" sz="1836" dirty="0" err="1">
                <a:latin typeface="Segoe UI Light" charset="0"/>
                <a:ea typeface="Segoe UI Light" charset="0"/>
                <a:cs typeface="Segoe UI Light" charset="0"/>
              </a:rPr>
              <a:t>Xamarin.Forms</a:t>
            </a:r>
            <a:r>
              <a:rPr lang="en-US" sz="1836" dirty="0">
                <a:latin typeface="Segoe UI Light" charset="0"/>
                <a:ea typeface="Segoe UI Light" charset="0"/>
                <a:cs typeface="Segoe UI Light" charset="0"/>
              </a:rPr>
              <a:t> 2.0</a:t>
            </a:r>
          </a:p>
        </p:txBody>
      </p:sp>
      <p:sp>
        <p:nvSpPr>
          <p:cNvPr id="21" name="Rectangle 20"/>
          <p:cNvSpPr/>
          <p:nvPr/>
        </p:nvSpPr>
        <p:spPr>
          <a:xfrm>
            <a:off x="6674298" y="4400470"/>
            <a:ext cx="2277244" cy="382308"/>
          </a:xfrm>
          <a:prstGeom prst="rect">
            <a:avLst/>
          </a:prstGeom>
        </p:spPr>
        <p:txBody>
          <a:bodyPr wrap="square">
            <a:spAutoFit/>
          </a:bodyPr>
          <a:lstStyle/>
          <a:p>
            <a:pPr algn="ctr" defTabSz="1122542" latinLnBrk="1" hangingPunct="0"/>
            <a:r>
              <a:rPr lang="en-US" altLang="zh-CN" sz="1836" dirty="0">
                <a:latin typeface="Segoe UI Light" charset="0"/>
                <a:ea typeface="Segoe UI Light" charset="0"/>
                <a:cs typeface="Segoe UI Light" charset="0"/>
                <a:sym typeface="Segoe UI"/>
              </a:rPr>
              <a:t>iOS 9 &amp; Android M</a:t>
            </a:r>
          </a:p>
        </p:txBody>
      </p:sp>
      <p:sp>
        <p:nvSpPr>
          <p:cNvPr id="23" name="Rectangle 22"/>
          <p:cNvSpPr/>
          <p:nvPr/>
        </p:nvSpPr>
        <p:spPr>
          <a:xfrm>
            <a:off x="9565114" y="4383242"/>
            <a:ext cx="2126401" cy="670445"/>
          </a:xfrm>
          <a:prstGeom prst="rect">
            <a:avLst/>
          </a:prstGeom>
        </p:spPr>
        <p:txBody>
          <a:bodyPr wrap="square">
            <a:spAutoFit/>
          </a:bodyPr>
          <a:lstStyle/>
          <a:p>
            <a:pPr algn="ctr" defTabSz="1122542" latinLnBrk="1" hangingPunct="0"/>
            <a:r>
              <a:rPr lang="en-US" sz="1836" dirty="0" err="1">
                <a:latin typeface="Segoe UI Light" charset="0"/>
                <a:ea typeface="Segoe UI Light" charset="0"/>
                <a:cs typeface="Segoe UI Light" charset="0"/>
                <a:sym typeface="Segoe UI"/>
              </a:rPr>
              <a:t>Tecnologías</a:t>
            </a:r>
            <a:r>
              <a:rPr lang="en-US" sz="1836" dirty="0">
                <a:latin typeface="Segoe UI Light" charset="0"/>
                <a:ea typeface="Segoe UI Light" charset="0"/>
                <a:cs typeface="Segoe UI Light" charset="0"/>
                <a:sym typeface="Segoe UI"/>
              </a:rPr>
              <a:t> </a:t>
            </a:r>
            <a:r>
              <a:rPr lang="en-US" sz="1836" dirty="0" err="1">
                <a:latin typeface="Segoe UI Light" charset="0"/>
                <a:ea typeface="Segoe UI Light" charset="0"/>
                <a:cs typeface="Segoe UI Light" charset="0"/>
                <a:sym typeface="Segoe UI"/>
              </a:rPr>
              <a:t>nuevas</a:t>
            </a:r>
            <a:r>
              <a:rPr lang="en-US" sz="1836" dirty="0">
                <a:latin typeface="Segoe UI Light" charset="0"/>
                <a:ea typeface="Segoe UI Light" charset="0"/>
                <a:cs typeface="Segoe UI Light" charset="0"/>
                <a:sym typeface="Segoe UI"/>
              </a:rPr>
              <a:t> </a:t>
            </a:r>
            <a:r>
              <a:rPr lang="en-US" sz="1836" dirty="0" err="1">
                <a:latin typeface="Segoe UI Light" charset="0"/>
                <a:ea typeface="Segoe UI Light" charset="0"/>
                <a:cs typeface="Segoe UI Light" charset="0"/>
                <a:sym typeface="Segoe UI"/>
              </a:rPr>
              <a:t>en</a:t>
            </a:r>
            <a:r>
              <a:rPr lang="en-US" sz="1836" dirty="0">
                <a:latin typeface="Segoe UI Light" charset="0"/>
                <a:ea typeface="Segoe UI Light" charset="0"/>
                <a:cs typeface="Segoe UI Light" charset="0"/>
                <a:sym typeface="Segoe UI"/>
              </a:rPr>
              <a:t> Preview</a:t>
            </a:r>
          </a:p>
        </p:txBody>
      </p:sp>
      <p:sp>
        <p:nvSpPr>
          <p:cNvPr id="2" name="Oval 1"/>
          <p:cNvSpPr/>
          <p:nvPr/>
        </p:nvSpPr>
        <p:spPr>
          <a:xfrm>
            <a:off x="9579428" y="2218083"/>
            <a:ext cx="1746337" cy="1746337"/>
          </a:xfrm>
          <a:prstGeom prst="ellipse">
            <a:avLst/>
          </a:prstGeom>
          <a:noFill/>
          <a:ln w="19050">
            <a:solidFill>
              <a:srgbClr val="1FA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11412" y="2113868"/>
            <a:ext cx="2037558" cy="2037558"/>
          </a:xfrm>
          <a:prstGeom prst="rect">
            <a:avLst/>
          </a:prstGeom>
        </p:spPr>
      </p:pic>
    </p:spTree>
    <p:extLst>
      <p:ext uri="{BB962C8B-B14F-4D97-AF65-F5344CB8AC3E}">
        <p14:creationId xmlns:p14="http://schemas.microsoft.com/office/powerpoint/2010/main" val="25479382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81" y="1212849"/>
            <a:ext cx="3264112" cy="3264112"/>
          </a:xfrm>
          <a:prstGeom prst="rect">
            <a:avLst/>
          </a:prstGeom>
        </p:spPr>
      </p:pic>
      <p:sp>
        <p:nvSpPr>
          <p:cNvPr id="3" name="Text Placeholder 2"/>
          <p:cNvSpPr>
            <a:spLocks noGrp="1"/>
          </p:cNvSpPr>
          <p:nvPr>
            <p:ph type="body" sz="quarter" idx="10"/>
          </p:nvPr>
        </p:nvSpPr>
        <p:spPr/>
        <p:txBody>
          <a:bodyPr/>
          <a:lstStyle/>
          <a:p>
            <a:r>
              <a:rPr lang="en-US" sz="3200" dirty="0" err="1" smtClean="0"/>
              <a:t>Integración</a:t>
            </a:r>
            <a:r>
              <a:rPr lang="en-US" sz="3200" dirty="0" smtClean="0"/>
              <a:t> con iOS 9 y Android Marshmallow</a:t>
            </a:r>
          </a:p>
          <a:p>
            <a:pPr lvl="1"/>
            <a:r>
              <a:rPr lang="en-US" sz="1800" dirty="0" smtClean="0"/>
              <a:t>Material Design (</a:t>
            </a:r>
            <a:r>
              <a:rPr lang="en-US" sz="1800" dirty="0" err="1" smtClean="0"/>
              <a:t>AppCompat</a:t>
            </a:r>
            <a:r>
              <a:rPr lang="en-US" sz="1800" dirty="0" smtClean="0"/>
              <a:t>)</a:t>
            </a:r>
          </a:p>
          <a:p>
            <a:r>
              <a:rPr lang="en-US" sz="3200" dirty="0" err="1" smtClean="0"/>
              <a:t>Optimizaciones</a:t>
            </a:r>
            <a:r>
              <a:rPr lang="en-US" sz="3200" dirty="0" smtClean="0"/>
              <a:t> </a:t>
            </a:r>
            <a:r>
              <a:rPr lang="en-US" sz="3200" dirty="0" err="1" smtClean="0"/>
              <a:t>en</a:t>
            </a:r>
            <a:r>
              <a:rPr lang="en-US" sz="3200" dirty="0" smtClean="0"/>
              <a:t> </a:t>
            </a:r>
            <a:r>
              <a:rPr lang="en-US" sz="3200" dirty="0" err="1" smtClean="0"/>
              <a:t>rendimiento</a:t>
            </a:r>
            <a:endParaRPr lang="en-US" sz="3200" dirty="0" smtClean="0"/>
          </a:p>
          <a:p>
            <a:r>
              <a:rPr lang="en-US" sz="3200" dirty="0" smtClean="0"/>
              <a:t>Pre-compiled XAML</a:t>
            </a:r>
          </a:p>
          <a:p>
            <a:r>
              <a:rPr lang="en-US" sz="3200" dirty="0" smtClean="0"/>
              <a:t>Windows 10 (UWP) Preview</a:t>
            </a:r>
          </a:p>
          <a:p>
            <a:r>
              <a:rPr lang="en-US" sz="3200" dirty="0" err="1" smtClean="0"/>
              <a:t>Nuevos</a:t>
            </a:r>
            <a:r>
              <a:rPr lang="en-US" sz="3200" dirty="0" smtClean="0"/>
              <a:t> </a:t>
            </a:r>
            <a:r>
              <a:rPr lang="en-US" sz="3200" dirty="0" err="1" smtClean="0"/>
              <a:t>gestos</a:t>
            </a:r>
            <a:endParaRPr lang="en-US" sz="3200" dirty="0" smtClean="0"/>
          </a:p>
          <a:p>
            <a:r>
              <a:rPr lang="en-US" sz="3200" dirty="0" err="1" smtClean="0"/>
              <a:t>Efectos</a:t>
            </a:r>
            <a:endParaRPr lang="en-US" sz="3200" dirty="0"/>
          </a:p>
          <a:p>
            <a:r>
              <a:rPr lang="en-US" sz="3200" dirty="0" err="1" smtClean="0"/>
              <a:t>DataTemplateSelectors</a:t>
            </a:r>
            <a:endParaRPr lang="en-US" sz="3200" dirty="0" smtClean="0"/>
          </a:p>
          <a:p>
            <a:r>
              <a:rPr lang="en-US" sz="3200" dirty="0" err="1" smtClean="0"/>
              <a:t>Etc</a:t>
            </a:r>
            <a:endParaRPr lang="en-US" sz="3200" dirty="0" smtClean="0"/>
          </a:p>
          <a:p>
            <a:endParaRPr lang="en-US" sz="3600" dirty="0" smtClean="0"/>
          </a:p>
          <a:p>
            <a:pPr lvl="1"/>
            <a:endParaRPr lang="en-US" dirty="0"/>
          </a:p>
        </p:txBody>
      </p:sp>
      <p:sp>
        <p:nvSpPr>
          <p:cNvPr id="12" name="Title 11"/>
          <p:cNvSpPr>
            <a:spLocks noGrp="1"/>
          </p:cNvSpPr>
          <p:nvPr>
            <p:ph type="title"/>
          </p:nvPr>
        </p:nvSpPr>
        <p:spPr/>
        <p:txBody>
          <a:bodyPr/>
          <a:lstStyle/>
          <a:p>
            <a:r>
              <a:rPr lang="en-US" dirty="0" smtClean="0">
                <a:solidFill>
                  <a:schemeClr val="tx1"/>
                </a:solidFill>
              </a:rPr>
              <a:t>Xamarin.Forms 2.0</a:t>
            </a:r>
            <a:endParaRPr lang="en-US" dirty="0">
              <a:solidFill>
                <a:schemeClr val="tx1"/>
              </a:solidFill>
            </a:endParaRPr>
          </a:p>
        </p:txBody>
      </p:sp>
    </p:spTree>
    <p:extLst>
      <p:ext uri="{BB962C8B-B14F-4D97-AF65-F5344CB8AC3E}">
        <p14:creationId xmlns:p14="http://schemas.microsoft.com/office/powerpoint/2010/main" val="678806446"/>
      </p:ext>
    </p:extLst>
  </p:cSld>
  <p:clrMapOvr>
    <a:masterClrMapping/>
  </p:clrMapOvr>
  <p:transition>
    <p:fade/>
  </p:transition>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efe5a390-2970-49e9-af59-9713de369ad9" Revision="1" Stencil="System.MyShapes" StencilVersion="1.0"/>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2b2dfeed-2da1-4ef4-b600-f5543001ef98">
      <UserInfo>
        <DisplayName/>
        <AccountId xsi:nil="true"/>
        <AccountType/>
      </UserInfo>
    </SharedWithUsers>
    <_ShortcutUrl xmlns="ed015050-a57a-4d39-9cd8-b09b64473eb7">
      <Url xsi:nil="true"/>
      <Description xsi:nil="true"/>
    </_Shortcut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A655A170DB5584FB5BF1EFD28586C3A" ma:contentTypeVersion="3" ma:contentTypeDescription="Create a new document." ma:contentTypeScope="" ma:versionID="34738ad0b6b5902ee2454a3627babcfe">
  <xsd:schema xmlns:xsd="http://www.w3.org/2001/XMLSchema" xmlns:xs="http://www.w3.org/2001/XMLSchema" xmlns:p="http://schemas.microsoft.com/office/2006/metadata/properties" xmlns:ns2="2b2dfeed-2da1-4ef4-b600-f5543001ef98" xmlns:ns3="ed015050-a57a-4d39-9cd8-b09b64473eb7" targetNamespace="http://schemas.microsoft.com/office/2006/metadata/properties" ma:root="true" ma:fieldsID="f4e89f4546bf2798c577ef7cbcf9d5ea" ns2:_="" ns3:_="">
    <xsd:import namespace="2b2dfeed-2da1-4ef4-b600-f5543001ef98"/>
    <xsd:import namespace="ed015050-a57a-4d39-9cd8-b09b64473eb7"/>
    <xsd:element name="properties">
      <xsd:complexType>
        <xsd:sequence>
          <xsd:element name="documentManagement">
            <xsd:complexType>
              <xsd:all>
                <xsd:element ref="ns2:SharedWithUsers" minOccurs="0"/>
                <xsd:element ref="ns2:SharedWithDetails" minOccurs="0"/>
                <xsd:element ref="ns3:_Shortcut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015050-a57a-4d39-9cd8-b09b64473eb7" elementFormDefault="qualified">
    <xsd:import namespace="http://schemas.microsoft.com/office/2006/documentManagement/types"/>
    <xsd:import namespace="http://schemas.microsoft.com/office/infopath/2007/PartnerControls"/>
    <xsd:element name="_ShortcutUrl" ma:index="10"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Control xmlns="http://schemas.microsoft.com/VisualStudio/2011/storyboarding/control">
  <Id Name="efe5a390-2970-49e9-af59-9713de369ad9" Revision="1" Stencil="System.MyShapes" StencilVersion="1.0"/>
</Control>
</file>

<file path=customXml/itemProps1.xml><?xml version="1.0" encoding="utf-8"?>
<ds:datastoreItem xmlns:ds="http://schemas.openxmlformats.org/officeDocument/2006/customXml" ds:itemID="{D09F2354-96C1-4297-859C-D88A853443FE}">
  <ds:schemaRefs>
    <ds:schemaRef ds:uri="http://schemas.microsoft.com/VisualStudio/2011/storyboarding/control"/>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2b2dfeed-2da1-4ef4-b600-f5543001ef98"/>
    <ds:schemaRef ds:uri="http://purl.org/dc/terms/"/>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ed015050-a57a-4d39-9cd8-b09b64473eb7"/>
    <ds:schemaRef ds:uri="http://www.w3.org/XML/1998/namespace"/>
  </ds:schemaRefs>
</ds:datastoreItem>
</file>

<file path=customXml/itemProps4.xml><?xml version="1.0" encoding="utf-8"?>
<ds:datastoreItem xmlns:ds="http://schemas.openxmlformats.org/officeDocument/2006/customXml" ds:itemID="{2E611159-C1FA-4FBC-B547-FA126823C3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ed015050-a57a-4d39-9cd8-b09b64473e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677D6579-22AD-4A80-9B8A-92334634066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Build_2015_Template</Template>
  <TotalTime>1345</TotalTime>
  <Words>1336</Words>
  <Application>Microsoft Office PowerPoint</Application>
  <PresentationFormat>Custom</PresentationFormat>
  <Paragraphs>276</Paragraphs>
  <Slides>47</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47</vt:i4>
      </vt:variant>
    </vt:vector>
  </HeadingPairs>
  <TitlesOfParts>
    <vt:vector size="60" baseType="lpstr">
      <vt:lpstr>Arial</vt:lpstr>
      <vt:lpstr>Avenir LT Pro 45 Book</vt:lpstr>
      <vt:lpstr>Calibri</vt:lpstr>
      <vt:lpstr>Consolas</vt:lpstr>
      <vt:lpstr>Exo</vt:lpstr>
      <vt:lpstr>Helvetica</vt:lpstr>
      <vt:lpstr>ＭＳ Ｐゴシック</vt:lpstr>
      <vt:lpstr>Segoe UI</vt:lpstr>
      <vt:lpstr>Segoe UI Light</vt:lpstr>
      <vt:lpstr>Segoe UI Semibold</vt:lpstr>
      <vt:lpstr>Segoe UI Semilight</vt:lpstr>
      <vt:lpstr>Wingdings</vt:lpstr>
      <vt:lpstr>5-30629_Build_Template_WHITE</vt:lpstr>
      <vt:lpstr>PowerPoint Presentation</vt:lpstr>
      <vt:lpstr>Aumentando la productividad en el desarrollo Xamarin</vt:lpstr>
      <vt:lpstr>PowerPoint Presentation</vt:lpstr>
      <vt:lpstr>Agenda</vt:lpstr>
      <vt:lpstr>Javier Suárez Ruiz</vt:lpstr>
      <vt:lpstr>Aumentando la productividad durante la fase de desarrollo</vt:lpstr>
      <vt:lpstr>Xamarin: Aplicaciones nativas multiplataforma</vt:lpstr>
      <vt:lpstr>¿Qué hay de Nuevo en la plataforma Xamarin?</vt:lpstr>
      <vt:lpstr>Xamarin.Forms 2.0</vt:lpstr>
      <vt:lpstr>Nuestra primera DEMO</vt:lpstr>
      <vt:lpstr>Xamarin.Forms 2.0</vt:lpstr>
      <vt:lpstr>Gorilla Player</vt:lpstr>
      <vt:lpstr>Gorilla Player</vt:lpstr>
      <vt:lpstr>DEMO Gorilla Player Previsualización de XAML al vuelo!</vt:lpstr>
      <vt:lpstr>Xamarin Inspector</vt:lpstr>
      <vt:lpstr>Xamarin Inspector</vt:lpstr>
      <vt:lpstr>DEMO Xamarin Inspector Inspeccionando la app</vt:lpstr>
      <vt:lpstr>Continuous Coding</vt:lpstr>
      <vt:lpstr>Continuous Coding</vt:lpstr>
      <vt:lpstr>DEMO Continuous Coding Desarrollo continuo!</vt:lpstr>
      <vt:lpstr>Pasamos a hablar de calidad. Productividad en pruebas.</vt:lpstr>
      <vt:lpstr>PowerPoint Presentation</vt:lpstr>
      <vt:lpstr>En teléfonos, la calidad cuesta</vt:lpstr>
      <vt:lpstr>Fragmentación Android</vt:lpstr>
      <vt:lpstr>Diversificación en iOS</vt:lpstr>
      <vt:lpstr>Complejidad de las Apps</vt:lpstr>
      <vt:lpstr>PowerPoint Presentation</vt:lpstr>
      <vt:lpstr>Xamarin UITest</vt:lpstr>
      <vt:lpstr>Ejemplo</vt:lpstr>
      <vt:lpstr>DEMO Xamarin UITest ¿Cómo lo hacíamos hasta ahora?</vt:lpstr>
      <vt:lpstr>Xamarin Test Recorder</vt:lpstr>
      <vt:lpstr>DEMO Xamarin Test Recorder Creando pruebas automatizadas de UI</vt:lpstr>
      <vt:lpstr>Xamarin Test Cloud</vt:lpstr>
      <vt:lpstr>Xamarin Test Cloud: pruebas en cientos de dispositivos</vt:lpstr>
      <vt:lpstr>DEMO Xamarin Test Cloud Un vistazo a Xamarin Test Cloud</vt:lpstr>
      <vt:lpstr>Continuamos hablando de calidad. Productividad en el día a día (CI).</vt:lpstr>
      <vt:lpstr>PowerPoint Presentation</vt:lpstr>
      <vt:lpstr>Integración Continua</vt:lpstr>
      <vt:lpstr>Integración Continua</vt:lpstr>
      <vt:lpstr>Visual Studio Team Services +  Xamarin + MacInCloud</vt:lpstr>
      <vt:lpstr>DEMO Team Services CI de App Xamarin</vt:lpstr>
      <vt:lpstr>PowerPoint Presentation</vt:lpstr>
      <vt:lpstr>DEMO HockeyApp Entrega Continua de App Xamarin</vt:lpstr>
      <vt:lpstr>Conclusiones</vt:lpstr>
      <vt:lpstr>Conclusiones</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Build 2015</dc:subject>
  <dc:creator>Andrew Clinick</dc:creator>
  <cp:keywords>Build 2015</cp:keywords>
  <dc:description>Template: Mitchell Derrey, Silver Fox Productions
Formatting: 
Audience Type:</dc:description>
  <cp:lastModifiedBy>Javier Suárez Ruiz</cp:lastModifiedBy>
  <cp:revision>96</cp:revision>
  <dcterms:created xsi:type="dcterms:W3CDTF">2015-04-07T19:39:07Z</dcterms:created>
  <dcterms:modified xsi:type="dcterms:W3CDTF">2016-02-23T18:12:32Z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0x0101000A655A170DB5584FB5BF1EFD28586C3A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y fmtid="{D5CDD505-2E9C-101B-9397-08002B2CF9AE}" pid="14" name="Tfs.IsStoryboard">
    <vt:bool>true</vt:bool>
  </property>
  <property fmtid="{D5CDD505-2E9C-101B-9397-08002B2CF9AE}" pid="15" name="_ShortcutUrl">
    <vt:lpwstr>, </vt:lpwstr>
  </property>
</Properties>
</file>